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720" r:id="rId3"/>
    <p:sldMasterId id="2147483732" r:id="rId4"/>
  </p:sldMasterIdLst>
  <p:notesMasterIdLst>
    <p:notesMasterId r:id="rId46"/>
  </p:notesMasterIdLst>
  <p:sldIdLst>
    <p:sldId id="256" r:id="rId5"/>
    <p:sldId id="263" r:id="rId6"/>
    <p:sldId id="265" r:id="rId7"/>
    <p:sldId id="347" r:id="rId8"/>
    <p:sldId id="268" r:id="rId9"/>
    <p:sldId id="350" r:id="rId10"/>
    <p:sldId id="269" r:id="rId11"/>
    <p:sldId id="354" r:id="rId12"/>
    <p:sldId id="353" r:id="rId13"/>
    <p:sldId id="357" r:id="rId14"/>
    <p:sldId id="356" r:id="rId15"/>
    <p:sldId id="358" r:id="rId16"/>
    <p:sldId id="359" r:id="rId17"/>
    <p:sldId id="355" r:id="rId18"/>
    <p:sldId id="360" r:id="rId19"/>
    <p:sldId id="361" r:id="rId20"/>
    <p:sldId id="352" r:id="rId21"/>
    <p:sldId id="363" r:id="rId22"/>
    <p:sldId id="362" r:id="rId23"/>
    <p:sldId id="366" r:id="rId24"/>
    <p:sldId id="365" r:id="rId25"/>
    <p:sldId id="368" r:id="rId26"/>
    <p:sldId id="367" r:id="rId27"/>
    <p:sldId id="364" r:id="rId28"/>
    <p:sldId id="371" r:id="rId29"/>
    <p:sldId id="370" r:id="rId30"/>
    <p:sldId id="369" r:id="rId31"/>
    <p:sldId id="348" r:id="rId32"/>
    <p:sldId id="349" r:id="rId33"/>
    <p:sldId id="373" r:id="rId34"/>
    <p:sldId id="376" r:id="rId35"/>
    <p:sldId id="372" r:id="rId36"/>
    <p:sldId id="375" r:id="rId37"/>
    <p:sldId id="377" r:id="rId38"/>
    <p:sldId id="374" r:id="rId39"/>
    <p:sldId id="379" r:id="rId40"/>
    <p:sldId id="380" r:id="rId41"/>
    <p:sldId id="378" r:id="rId42"/>
    <p:sldId id="384" r:id="rId43"/>
    <p:sldId id="351" r:id="rId44"/>
    <p:sldId id="343" r:id="rId4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66BB8"/>
    <a:srgbClr val="00706D"/>
    <a:srgbClr val="660033"/>
    <a:srgbClr val="B0AC00"/>
    <a:srgbClr val="660066"/>
    <a:srgbClr val="008582"/>
    <a:srgbClr val="CC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01" autoAdjust="0"/>
    <p:restoredTop sz="83394" autoAdjust="0"/>
  </p:normalViewPr>
  <p:slideViewPr>
    <p:cSldViewPr>
      <p:cViewPr>
        <p:scale>
          <a:sx n="70" d="100"/>
          <a:sy n="70" d="100"/>
        </p:scale>
        <p:origin x="-576" y="-66"/>
      </p:cViewPr>
      <p:guideLst>
        <p:guide orient="horz" pos="2160"/>
        <p:guide pos="3840"/>
      </p:guideLst>
    </p:cSldViewPr>
  </p:slideViewPr>
  <p:outlineViewPr>
    <p:cViewPr>
      <p:scale>
        <a:sx n="33" d="100"/>
        <a:sy n="33" d="100"/>
      </p:scale>
      <p:origin x="0" y="3774"/>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viewProps" Target="viewProps.xml"/><Relationship Id="rId8" Type="http://schemas.openxmlformats.org/officeDocument/2006/relationships/slide" Target="slides/slide4.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notesMaster" Target="notesMasters/notesMaster1.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slideMaster" Target="slideMasters/slideMaster1.xml"/><Relationship Id="rId6"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ar-EG"/>
          </a:p>
        </p:txBody>
      </p:sp>
      <p:sp>
        <p:nvSpPr>
          <p:cNvPr id="3" name="Date Placeholder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07C0B533-0C10-4D2A-A51A-7FCEF7266457}" type="datetimeFigureOut">
              <a:rPr lang="ar-EG" smtClean="0"/>
              <a:t>24/04/1446</a:t>
            </a:fld>
            <a:endParaRPr lang="ar-EG"/>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1" anchor="ctr"/>
          <a:lstStyle/>
          <a:p>
            <a:endParaRPr lang="ar-EG"/>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1"/>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6" name="Footer Placeholder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ar-EG"/>
          </a:p>
        </p:txBody>
      </p:sp>
      <p:sp>
        <p:nvSpPr>
          <p:cNvPr id="7" name="Slide Number Placeholder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05D4697A-64FA-4791-9AE4-69DD351972F5}" type="slidenum">
              <a:rPr lang="ar-EG" smtClean="0"/>
              <a:t>‹#›</a:t>
            </a:fld>
            <a:endParaRPr lang="ar-EG"/>
          </a:p>
        </p:txBody>
      </p:sp>
    </p:spTree>
    <p:extLst>
      <p:ext uri="{BB962C8B-B14F-4D97-AF65-F5344CB8AC3E}">
        <p14:creationId xmlns:p14="http://schemas.microsoft.com/office/powerpoint/2010/main" val="1195448343"/>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05D4697A-64FA-4791-9AE4-69DD351972F5}" type="slidenum">
              <a:rPr lang="ar-EG" smtClean="0"/>
              <a:t>1</a:t>
            </a:fld>
            <a:endParaRPr lang="ar-EG"/>
          </a:p>
        </p:txBody>
      </p:sp>
    </p:spTree>
    <p:extLst>
      <p:ext uri="{BB962C8B-B14F-4D97-AF65-F5344CB8AC3E}">
        <p14:creationId xmlns:p14="http://schemas.microsoft.com/office/powerpoint/2010/main" val="166975570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05D4697A-64FA-4791-9AE4-69DD351972F5}" type="slidenum">
              <a:rPr lang="ar-EG" smtClean="0"/>
              <a:t>20</a:t>
            </a:fld>
            <a:endParaRPr lang="ar-EG"/>
          </a:p>
        </p:txBody>
      </p:sp>
    </p:spTree>
    <p:extLst>
      <p:ext uri="{BB962C8B-B14F-4D97-AF65-F5344CB8AC3E}">
        <p14:creationId xmlns:p14="http://schemas.microsoft.com/office/powerpoint/2010/main" val="63596368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05D4697A-64FA-4791-9AE4-69DD351972F5}" type="slidenum">
              <a:rPr lang="ar-EG" smtClean="0"/>
              <a:t>21</a:t>
            </a:fld>
            <a:endParaRPr lang="ar-EG"/>
          </a:p>
        </p:txBody>
      </p:sp>
    </p:spTree>
    <p:extLst>
      <p:ext uri="{BB962C8B-B14F-4D97-AF65-F5344CB8AC3E}">
        <p14:creationId xmlns:p14="http://schemas.microsoft.com/office/powerpoint/2010/main" val="241955294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05D4697A-64FA-4791-9AE4-69DD351972F5}" type="slidenum">
              <a:rPr lang="ar-EG" smtClean="0"/>
              <a:t>24</a:t>
            </a:fld>
            <a:endParaRPr lang="ar-EG"/>
          </a:p>
        </p:txBody>
      </p:sp>
    </p:spTree>
    <p:extLst>
      <p:ext uri="{BB962C8B-B14F-4D97-AF65-F5344CB8AC3E}">
        <p14:creationId xmlns:p14="http://schemas.microsoft.com/office/powerpoint/2010/main" val="392533910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05D4697A-64FA-4791-9AE4-69DD351972F5}" type="slidenum">
              <a:rPr lang="ar-EG" smtClean="0"/>
              <a:t>25</a:t>
            </a:fld>
            <a:endParaRPr lang="ar-EG"/>
          </a:p>
        </p:txBody>
      </p:sp>
    </p:spTree>
    <p:extLst>
      <p:ext uri="{BB962C8B-B14F-4D97-AF65-F5344CB8AC3E}">
        <p14:creationId xmlns:p14="http://schemas.microsoft.com/office/powerpoint/2010/main" val="292490310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05D4697A-64FA-4791-9AE4-69DD351972F5}" type="slidenum">
              <a:rPr lang="ar-EG" smtClean="0"/>
              <a:t>28</a:t>
            </a:fld>
            <a:endParaRPr lang="ar-EG"/>
          </a:p>
        </p:txBody>
      </p:sp>
    </p:spTree>
    <p:extLst>
      <p:ext uri="{BB962C8B-B14F-4D97-AF65-F5344CB8AC3E}">
        <p14:creationId xmlns:p14="http://schemas.microsoft.com/office/powerpoint/2010/main" val="255877333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05D4697A-64FA-4791-9AE4-69DD351972F5}" type="slidenum">
              <a:rPr lang="ar-EG" smtClean="0"/>
              <a:t>29</a:t>
            </a:fld>
            <a:endParaRPr lang="ar-EG"/>
          </a:p>
        </p:txBody>
      </p:sp>
    </p:spTree>
    <p:extLst>
      <p:ext uri="{BB962C8B-B14F-4D97-AF65-F5344CB8AC3E}">
        <p14:creationId xmlns:p14="http://schemas.microsoft.com/office/powerpoint/2010/main" val="249843334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05D4697A-64FA-4791-9AE4-69DD351972F5}" type="slidenum">
              <a:rPr lang="ar-EG" smtClean="0"/>
              <a:t>32</a:t>
            </a:fld>
            <a:endParaRPr lang="ar-EG"/>
          </a:p>
        </p:txBody>
      </p:sp>
    </p:spTree>
    <p:extLst>
      <p:ext uri="{BB962C8B-B14F-4D97-AF65-F5344CB8AC3E}">
        <p14:creationId xmlns:p14="http://schemas.microsoft.com/office/powerpoint/2010/main" val="260767988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05D4697A-64FA-4791-9AE4-69DD351972F5}" type="slidenum">
              <a:rPr lang="ar-EG" smtClean="0"/>
              <a:t>33</a:t>
            </a:fld>
            <a:endParaRPr lang="ar-EG"/>
          </a:p>
        </p:txBody>
      </p:sp>
    </p:spTree>
    <p:extLst>
      <p:ext uri="{BB962C8B-B14F-4D97-AF65-F5344CB8AC3E}">
        <p14:creationId xmlns:p14="http://schemas.microsoft.com/office/powerpoint/2010/main" val="187042688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05D4697A-64FA-4791-9AE4-69DD351972F5}" type="slidenum">
              <a:rPr lang="ar-EG" smtClean="0"/>
              <a:t>36</a:t>
            </a:fld>
            <a:endParaRPr lang="ar-EG"/>
          </a:p>
        </p:txBody>
      </p:sp>
    </p:spTree>
    <p:extLst>
      <p:ext uri="{BB962C8B-B14F-4D97-AF65-F5344CB8AC3E}">
        <p14:creationId xmlns:p14="http://schemas.microsoft.com/office/powerpoint/2010/main" val="260374221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05D4697A-64FA-4791-9AE4-69DD351972F5}" type="slidenum">
              <a:rPr lang="ar-EG" smtClean="0"/>
              <a:t>37</a:t>
            </a:fld>
            <a:endParaRPr lang="ar-EG"/>
          </a:p>
        </p:txBody>
      </p:sp>
    </p:spTree>
    <p:extLst>
      <p:ext uri="{BB962C8B-B14F-4D97-AF65-F5344CB8AC3E}">
        <p14:creationId xmlns:p14="http://schemas.microsoft.com/office/powerpoint/2010/main" val="13620984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05D4697A-64FA-4791-9AE4-69DD351972F5}" type="slidenum">
              <a:rPr lang="ar-EG" smtClean="0"/>
              <a:t>3</a:t>
            </a:fld>
            <a:endParaRPr lang="ar-EG"/>
          </a:p>
        </p:txBody>
      </p:sp>
    </p:spTree>
    <p:extLst>
      <p:ext uri="{BB962C8B-B14F-4D97-AF65-F5344CB8AC3E}">
        <p14:creationId xmlns:p14="http://schemas.microsoft.com/office/powerpoint/2010/main" val="177450580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05D4697A-64FA-4791-9AE4-69DD351972F5}" type="slidenum">
              <a:rPr lang="ar-EG" smtClean="0"/>
              <a:t>39</a:t>
            </a:fld>
            <a:endParaRPr lang="ar-EG"/>
          </a:p>
        </p:txBody>
      </p:sp>
    </p:spTree>
    <p:extLst>
      <p:ext uri="{BB962C8B-B14F-4D97-AF65-F5344CB8AC3E}">
        <p14:creationId xmlns:p14="http://schemas.microsoft.com/office/powerpoint/2010/main" val="180058822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05D4697A-64FA-4791-9AE4-69DD351972F5}" type="slidenum">
              <a:rPr lang="ar-EG" smtClean="0"/>
              <a:t>40</a:t>
            </a:fld>
            <a:endParaRPr lang="ar-EG"/>
          </a:p>
        </p:txBody>
      </p:sp>
    </p:spTree>
    <p:extLst>
      <p:ext uri="{BB962C8B-B14F-4D97-AF65-F5344CB8AC3E}">
        <p14:creationId xmlns:p14="http://schemas.microsoft.com/office/powerpoint/2010/main" val="421088352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05D4697A-64FA-4791-9AE4-69DD351972F5}" type="slidenum">
              <a:rPr lang="ar-EG" smtClean="0"/>
              <a:t>41</a:t>
            </a:fld>
            <a:endParaRPr lang="ar-EG"/>
          </a:p>
        </p:txBody>
      </p:sp>
    </p:spTree>
    <p:extLst>
      <p:ext uri="{BB962C8B-B14F-4D97-AF65-F5344CB8AC3E}">
        <p14:creationId xmlns:p14="http://schemas.microsoft.com/office/powerpoint/2010/main" val="30310805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05D4697A-64FA-4791-9AE4-69DD351972F5}" type="slidenum">
              <a:rPr lang="ar-EG" smtClean="0"/>
              <a:t>5</a:t>
            </a:fld>
            <a:endParaRPr lang="ar-EG"/>
          </a:p>
        </p:txBody>
      </p:sp>
    </p:spTree>
    <p:extLst>
      <p:ext uri="{BB962C8B-B14F-4D97-AF65-F5344CB8AC3E}">
        <p14:creationId xmlns:p14="http://schemas.microsoft.com/office/powerpoint/2010/main" val="23286180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05D4697A-64FA-4791-9AE4-69DD351972F5}" type="slidenum">
              <a:rPr lang="ar-EG" smtClean="0"/>
              <a:t>8</a:t>
            </a:fld>
            <a:endParaRPr lang="ar-EG"/>
          </a:p>
        </p:txBody>
      </p:sp>
    </p:spTree>
    <p:extLst>
      <p:ext uri="{BB962C8B-B14F-4D97-AF65-F5344CB8AC3E}">
        <p14:creationId xmlns:p14="http://schemas.microsoft.com/office/powerpoint/2010/main" val="40696390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05D4697A-64FA-4791-9AE4-69DD351972F5}" type="slidenum">
              <a:rPr lang="ar-EG" smtClean="0"/>
              <a:t>9</a:t>
            </a:fld>
            <a:endParaRPr lang="ar-EG"/>
          </a:p>
        </p:txBody>
      </p:sp>
    </p:spTree>
    <p:extLst>
      <p:ext uri="{BB962C8B-B14F-4D97-AF65-F5344CB8AC3E}">
        <p14:creationId xmlns:p14="http://schemas.microsoft.com/office/powerpoint/2010/main" val="8966482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05D4697A-64FA-4791-9AE4-69DD351972F5}" type="slidenum">
              <a:rPr lang="ar-EG" smtClean="0"/>
              <a:t>12</a:t>
            </a:fld>
            <a:endParaRPr lang="ar-EG"/>
          </a:p>
        </p:txBody>
      </p:sp>
    </p:spTree>
    <p:extLst>
      <p:ext uri="{BB962C8B-B14F-4D97-AF65-F5344CB8AC3E}">
        <p14:creationId xmlns:p14="http://schemas.microsoft.com/office/powerpoint/2010/main" val="12079899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05D4697A-64FA-4791-9AE4-69DD351972F5}" type="slidenum">
              <a:rPr lang="ar-EG" smtClean="0"/>
              <a:t>13</a:t>
            </a:fld>
            <a:endParaRPr lang="ar-EG"/>
          </a:p>
        </p:txBody>
      </p:sp>
    </p:spTree>
    <p:extLst>
      <p:ext uri="{BB962C8B-B14F-4D97-AF65-F5344CB8AC3E}">
        <p14:creationId xmlns:p14="http://schemas.microsoft.com/office/powerpoint/2010/main" val="27496335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05D4697A-64FA-4791-9AE4-69DD351972F5}" type="slidenum">
              <a:rPr lang="ar-EG" smtClean="0"/>
              <a:t>16</a:t>
            </a:fld>
            <a:endParaRPr lang="ar-EG"/>
          </a:p>
        </p:txBody>
      </p:sp>
    </p:spTree>
    <p:extLst>
      <p:ext uri="{BB962C8B-B14F-4D97-AF65-F5344CB8AC3E}">
        <p14:creationId xmlns:p14="http://schemas.microsoft.com/office/powerpoint/2010/main" val="173679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05D4697A-64FA-4791-9AE4-69DD351972F5}" type="slidenum">
              <a:rPr lang="ar-EG" smtClean="0"/>
              <a:t>17</a:t>
            </a:fld>
            <a:endParaRPr lang="ar-EG"/>
          </a:p>
        </p:txBody>
      </p:sp>
    </p:spTree>
    <p:extLst>
      <p:ext uri="{BB962C8B-B14F-4D97-AF65-F5344CB8AC3E}">
        <p14:creationId xmlns:p14="http://schemas.microsoft.com/office/powerpoint/2010/main" val="38705540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10/27/2024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10/27/2024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10/27/2024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smtClean="0"/>
              <a:t>Click to edit Master title style</a:t>
            </a:r>
            <a:endParaRPr lang="ar-EG"/>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ar-EG"/>
          </a:p>
        </p:txBody>
      </p:sp>
      <p:sp>
        <p:nvSpPr>
          <p:cNvPr id="4" name="Date Placeholder 3"/>
          <p:cNvSpPr>
            <a:spLocks noGrp="1"/>
          </p:cNvSpPr>
          <p:nvPr>
            <p:ph type="dt" sz="half" idx="10"/>
          </p:nvPr>
        </p:nvSpPr>
        <p:spPr/>
        <p:txBody>
          <a:bodyPr/>
          <a:lstStyle/>
          <a:p>
            <a:fld id="{FE1E197E-C6AC-49B6-B0D9-D59E268B5040}" type="datetimeFigureOut">
              <a:rPr lang="ar-EG" smtClean="0">
                <a:solidFill>
                  <a:prstClr val="black">
                    <a:tint val="75000"/>
                  </a:prstClr>
                </a:solidFill>
              </a:rPr>
              <a:pPr/>
              <a:t>24/04/1446</a:t>
            </a:fld>
            <a:endParaRPr lang="ar-EG">
              <a:solidFill>
                <a:prstClr val="black">
                  <a:tint val="75000"/>
                </a:prstClr>
              </a:solidFill>
            </a:endParaRPr>
          </a:p>
        </p:txBody>
      </p:sp>
      <p:sp>
        <p:nvSpPr>
          <p:cNvPr id="5" name="Footer Placeholder 4"/>
          <p:cNvSpPr>
            <a:spLocks noGrp="1"/>
          </p:cNvSpPr>
          <p:nvPr>
            <p:ph type="ftr" sz="quarter" idx="11"/>
          </p:nvPr>
        </p:nvSpPr>
        <p:spPr/>
        <p:txBody>
          <a:bodyPr/>
          <a:lstStyle/>
          <a:p>
            <a:endParaRPr lang="ar-EG">
              <a:solidFill>
                <a:prstClr val="black">
                  <a:tint val="75000"/>
                </a:prstClr>
              </a:solidFill>
            </a:endParaRPr>
          </a:p>
        </p:txBody>
      </p:sp>
      <p:sp>
        <p:nvSpPr>
          <p:cNvPr id="6" name="Slide Number Placeholder 5"/>
          <p:cNvSpPr>
            <a:spLocks noGrp="1"/>
          </p:cNvSpPr>
          <p:nvPr>
            <p:ph type="sldNum" sz="quarter" idx="12"/>
          </p:nvPr>
        </p:nvSpPr>
        <p:spPr/>
        <p:txBody>
          <a:bodyPr/>
          <a:lstStyle/>
          <a:p>
            <a:fld id="{44C8ABB5-9445-4B2C-B881-236DDB5B59D4}"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232341746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EG"/>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4" name="Date Placeholder 3"/>
          <p:cNvSpPr>
            <a:spLocks noGrp="1"/>
          </p:cNvSpPr>
          <p:nvPr>
            <p:ph type="dt" sz="half" idx="10"/>
          </p:nvPr>
        </p:nvSpPr>
        <p:spPr/>
        <p:txBody>
          <a:bodyPr/>
          <a:lstStyle/>
          <a:p>
            <a:fld id="{FE1E197E-C6AC-49B6-B0D9-D59E268B5040}" type="datetimeFigureOut">
              <a:rPr lang="ar-EG" smtClean="0">
                <a:solidFill>
                  <a:prstClr val="black">
                    <a:tint val="75000"/>
                  </a:prstClr>
                </a:solidFill>
              </a:rPr>
              <a:pPr/>
              <a:t>24/04/1446</a:t>
            </a:fld>
            <a:endParaRPr lang="ar-EG">
              <a:solidFill>
                <a:prstClr val="black">
                  <a:tint val="75000"/>
                </a:prstClr>
              </a:solidFill>
            </a:endParaRPr>
          </a:p>
        </p:txBody>
      </p:sp>
      <p:sp>
        <p:nvSpPr>
          <p:cNvPr id="5" name="Footer Placeholder 4"/>
          <p:cNvSpPr>
            <a:spLocks noGrp="1"/>
          </p:cNvSpPr>
          <p:nvPr>
            <p:ph type="ftr" sz="quarter" idx="11"/>
          </p:nvPr>
        </p:nvSpPr>
        <p:spPr/>
        <p:txBody>
          <a:bodyPr/>
          <a:lstStyle/>
          <a:p>
            <a:endParaRPr lang="ar-EG">
              <a:solidFill>
                <a:prstClr val="black">
                  <a:tint val="75000"/>
                </a:prstClr>
              </a:solidFill>
            </a:endParaRPr>
          </a:p>
        </p:txBody>
      </p:sp>
      <p:sp>
        <p:nvSpPr>
          <p:cNvPr id="6" name="Slide Number Placeholder 5"/>
          <p:cNvSpPr>
            <a:spLocks noGrp="1"/>
          </p:cNvSpPr>
          <p:nvPr>
            <p:ph type="sldNum" sz="quarter" idx="12"/>
          </p:nvPr>
        </p:nvSpPr>
        <p:spPr/>
        <p:txBody>
          <a:bodyPr/>
          <a:lstStyle/>
          <a:p>
            <a:fld id="{44C8ABB5-9445-4B2C-B881-236DDB5B59D4}"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380892508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r">
              <a:defRPr sz="4000" b="1" cap="all"/>
            </a:lvl1pPr>
          </a:lstStyle>
          <a:p>
            <a:r>
              <a:rPr lang="en-US" smtClean="0"/>
              <a:t>Click to edit Master title style</a:t>
            </a:r>
            <a:endParaRPr lang="ar-EG"/>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E1E197E-C6AC-49B6-B0D9-D59E268B5040}" type="datetimeFigureOut">
              <a:rPr lang="ar-EG" smtClean="0">
                <a:solidFill>
                  <a:prstClr val="black">
                    <a:tint val="75000"/>
                  </a:prstClr>
                </a:solidFill>
              </a:rPr>
              <a:pPr/>
              <a:t>24/04/1446</a:t>
            </a:fld>
            <a:endParaRPr lang="ar-EG">
              <a:solidFill>
                <a:prstClr val="black">
                  <a:tint val="75000"/>
                </a:prstClr>
              </a:solidFill>
            </a:endParaRPr>
          </a:p>
        </p:txBody>
      </p:sp>
      <p:sp>
        <p:nvSpPr>
          <p:cNvPr id="5" name="Footer Placeholder 4"/>
          <p:cNvSpPr>
            <a:spLocks noGrp="1"/>
          </p:cNvSpPr>
          <p:nvPr>
            <p:ph type="ftr" sz="quarter" idx="11"/>
          </p:nvPr>
        </p:nvSpPr>
        <p:spPr/>
        <p:txBody>
          <a:bodyPr/>
          <a:lstStyle/>
          <a:p>
            <a:endParaRPr lang="ar-EG">
              <a:solidFill>
                <a:prstClr val="black">
                  <a:tint val="75000"/>
                </a:prstClr>
              </a:solidFill>
            </a:endParaRPr>
          </a:p>
        </p:txBody>
      </p:sp>
      <p:sp>
        <p:nvSpPr>
          <p:cNvPr id="6" name="Slide Number Placeholder 5"/>
          <p:cNvSpPr>
            <a:spLocks noGrp="1"/>
          </p:cNvSpPr>
          <p:nvPr>
            <p:ph type="sldNum" sz="quarter" idx="12"/>
          </p:nvPr>
        </p:nvSpPr>
        <p:spPr/>
        <p:txBody>
          <a:bodyPr/>
          <a:lstStyle/>
          <a:p>
            <a:fld id="{44C8ABB5-9445-4B2C-B881-236DDB5B59D4}"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278831887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EG"/>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5" name="Date Placeholder 4"/>
          <p:cNvSpPr>
            <a:spLocks noGrp="1"/>
          </p:cNvSpPr>
          <p:nvPr>
            <p:ph type="dt" sz="half" idx="10"/>
          </p:nvPr>
        </p:nvSpPr>
        <p:spPr/>
        <p:txBody>
          <a:bodyPr/>
          <a:lstStyle/>
          <a:p>
            <a:fld id="{FE1E197E-C6AC-49B6-B0D9-D59E268B5040}" type="datetimeFigureOut">
              <a:rPr lang="ar-EG" smtClean="0">
                <a:solidFill>
                  <a:prstClr val="black">
                    <a:tint val="75000"/>
                  </a:prstClr>
                </a:solidFill>
              </a:rPr>
              <a:pPr/>
              <a:t>24/04/1446</a:t>
            </a:fld>
            <a:endParaRPr lang="ar-EG">
              <a:solidFill>
                <a:prstClr val="black">
                  <a:tint val="75000"/>
                </a:prstClr>
              </a:solidFill>
            </a:endParaRPr>
          </a:p>
        </p:txBody>
      </p:sp>
      <p:sp>
        <p:nvSpPr>
          <p:cNvPr id="6" name="Footer Placeholder 5"/>
          <p:cNvSpPr>
            <a:spLocks noGrp="1"/>
          </p:cNvSpPr>
          <p:nvPr>
            <p:ph type="ftr" sz="quarter" idx="11"/>
          </p:nvPr>
        </p:nvSpPr>
        <p:spPr/>
        <p:txBody>
          <a:bodyPr/>
          <a:lstStyle/>
          <a:p>
            <a:endParaRPr lang="ar-EG">
              <a:solidFill>
                <a:prstClr val="black">
                  <a:tint val="75000"/>
                </a:prstClr>
              </a:solidFill>
            </a:endParaRPr>
          </a:p>
        </p:txBody>
      </p:sp>
      <p:sp>
        <p:nvSpPr>
          <p:cNvPr id="7" name="Slide Number Placeholder 6"/>
          <p:cNvSpPr>
            <a:spLocks noGrp="1"/>
          </p:cNvSpPr>
          <p:nvPr>
            <p:ph type="sldNum" sz="quarter" idx="12"/>
          </p:nvPr>
        </p:nvSpPr>
        <p:spPr/>
        <p:txBody>
          <a:bodyPr/>
          <a:lstStyle/>
          <a:p>
            <a:fld id="{44C8ABB5-9445-4B2C-B881-236DDB5B59D4}"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95976600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ar-EG"/>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7" name="Date Placeholder 6"/>
          <p:cNvSpPr>
            <a:spLocks noGrp="1"/>
          </p:cNvSpPr>
          <p:nvPr>
            <p:ph type="dt" sz="half" idx="10"/>
          </p:nvPr>
        </p:nvSpPr>
        <p:spPr/>
        <p:txBody>
          <a:bodyPr/>
          <a:lstStyle/>
          <a:p>
            <a:fld id="{FE1E197E-C6AC-49B6-B0D9-D59E268B5040}" type="datetimeFigureOut">
              <a:rPr lang="ar-EG" smtClean="0">
                <a:solidFill>
                  <a:prstClr val="black">
                    <a:tint val="75000"/>
                  </a:prstClr>
                </a:solidFill>
              </a:rPr>
              <a:pPr/>
              <a:t>24/04/1446</a:t>
            </a:fld>
            <a:endParaRPr lang="ar-EG">
              <a:solidFill>
                <a:prstClr val="black">
                  <a:tint val="75000"/>
                </a:prstClr>
              </a:solidFill>
            </a:endParaRPr>
          </a:p>
        </p:txBody>
      </p:sp>
      <p:sp>
        <p:nvSpPr>
          <p:cNvPr id="8" name="Footer Placeholder 7"/>
          <p:cNvSpPr>
            <a:spLocks noGrp="1"/>
          </p:cNvSpPr>
          <p:nvPr>
            <p:ph type="ftr" sz="quarter" idx="11"/>
          </p:nvPr>
        </p:nvSpPr>
        <p:spPr/>
        <p:txBody>
          <a:bodyPr/>
          <a:lstStyle/>
          <a:p>
            <a:endParaRPr lang="ar-EG">
              <a:solidFill>
                <a:prstClr val="black">
                  <a:tint val="75000"/>
                </a:prstClr>
              </a:solidFill>
            </a:endParaRPr>
          </a:p>
        </p:txBody>
      </p:sp>
      <p:sp>
        <p:nvSpPr>
          <p:cNvPr id="9" name="Slide Number Placeholder 8"/>
          <p:cNvSpPr>
            <a:spLocks noGrp="1"/>
          </p:cNvSpPr>
          <p:nvPr>
            <p:ph type="sldNum" sz="quarter" idx="12"/>
          </p:nvPr>
        </p:nvSpPr>
        <p:spPr/>
        <p:txBody>
          <a:bodyPr/>
          <a:lstStyle/>
          <a:p>
            <a:fld id="{44C8ABB5-9445-4B2C-B881-236DDB5B59D4}"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322805205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EG"/>
          </a:p>
        </p:txBody>
      </p:sp>
      <p:sp>
        <p:nvSpPr>
          <p:cNvPr id="3" name="Date Placeholder 2"/>
          <p:cNvSpPr>
            <a:spLocks noGrp="1"/>
          </p:cNvSpPr>
          <p:nvPr>
            <p:ph type="dt" sz="half" idx="10"/>
          </p:nvPr>
        </p:nvSpPr>
        <p:spPr/>
        <p:txBody>
          <a:bodyPr/>
          <a:lstStyle/>
          <a:p>
            <a:fld id="{FE1E197E-C6AC-49B6-B0D9-D59E268B5040}" type="datetimeFigureOut">
              <a:rPr lang="ar-EG" smtClean="0">
                <a:solidFill>
                  <a:prstClr val="black">
                    <a:tint val="75000"/>
                  </a:prstClr>
                </a:solidFill>
              </a:rPr>
              <a:pPr/>
              <a:t>24/04/1446</a:t>
            </a:fld>
            <a:endParaRPr lang="ar-EG">
              <a:solidFill>
                <a:prstClr val="black">
                  <a:tint val="75000"/>
                </a:prstClr>
              </a:solidFill>
            </a:endParaRPr>
          </a:p>
        </p:txBody>
      </p:sp>
      <p:sp>
        <p:nvSpPr>
          <p:cNvPr id="4" name="Footer Placeholder 3"/>
          <p:cNvSpPr>
            <a:spLocks noGrp="1"/>
          </p:cNvSpPr>
          <p:nvPr>
            <p:ph type="ftr" sz="quarter" idx="11"/>
          </p:nvPr>
        </p:nvSpPr>
        <p:spPr/>
        <p:txBody>
          <a:bodyPr/>
          <a:lstStyle/>
          <a:p>
            <a:endParaRPr lang="ar-EG">
              <a:solidFill>
                <a:prstClr val="black">
                  <a:tint val="75000"/>
                </a:prstClr>
              </a:solidFill>
            </a:endParaRPr>
          </a:p>
        </p:txBody>
      </p:sp>
      <p:sp>
        <p:nvSpPr>
          <p:cNvPr id="5" name="Slide Number Placeholder 4"/>
          <p:cNvSpPr>
            <a:spLocks noGrp="1"/>
          </p:cNvSpPr>
          <p:nvPr>
            <p:ph type="sldNum" sz="quarter" idx="12"/>
          </p:nvPr>
        </p:nvSpPr>
        <p:spPr/>
        <p:txBody>
          <a:bodyPr/>
          <a:lstStyle/>
          <a:p>
            <a:fld id="{44C8ABB5-9445-4B2C-B881-236DDB5B59D4}"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105618233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E1E197E-C6AC-49B6-B0D9-D59E268B5040}" type="datetimeFigureOut">
              <a:rPr lang="ar-EG" smtClean="0">
                <a:solidFill>
                  <a:prstClr val="black">
                    <a:tint val="75000"/>
                  </a:prstClr>
                </a:solidFill>
              </a:rPr>
              <a:pPr/>
              <a:t>24/04/1446</a:t>
            </a:fld>
            <a:endParaRPr lang="ar-EG">
              <a:solidFill>
                <a:prstClr val="black">
                  <a:tint val="75000"/>
                </a:prstClr>
              </a:solidFill>
            </a:endParaRPr>
          </a:p>
        </p:txBody>
      </p:sp>
      <p:sp>
        <p:nvSpPr>
          <p:cNvPr id="3" name="Footer Placeholder 2"/>
          <p:cNvSpPr>
            <a:spLocks noGrp="1"/>
          </p:cNvSpPr>
          <p:nvPr>
            <p:ph type="ftr" sz="quarter" idx="11"/>
          </p:nvPr>
        </p:nvSpPr>
        <p:spPr/>
        <p:txBody>
          <a:bodyPr/>
          <a:lstStyle/>
          <a:p>
            <a:endParaRPr lang="ar-EG">
              <a:solidFill>
                <a:prstClr val="black">
                  <a:tint val="75000"/>
                </a:prstClr>
              </a:solidFill>
            </a:endParaRPr>
          </a:p>
        </p:txBody>
      </p:sp>
      <p:sp>
        <p:nvSpPr>
          <p:cNvPr id="4" name="Slide Number Placeholder 3"/>
          <p:cNvSpPr>
            <a:spLocks noGrp="1"/>
          </p:cNvSpPr>
          <p:nvPr>
            <p:ph type="sldNum" sz="quarter" idx="12"/>
          </p:nvPr>
        </p:nvSpPr>
        <p:spPr/>
        <p:txBody>
          <a:bodyPr/>
          <a:lstStyle/>
          <a:p>
            <a:fld id="{44C8ABB5-9445-4B2C-B881-236DDB5B59D4}"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37282868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r">
              <a:defRPr sz="2000" b="1"/>
            </a:lvl1pPr>
          </a:lstStyle>
          <a:p>
            <a:r>
              <a:rPr lang="en-US" smtClean="0"/>
              <a:t>Click to edit Master title style</a:t>
            </a:r>
            <a:endParaRPr lang="ar-EG"/>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E1E197E-C6AC-49B6-B0D9-D59E268B5040}" type="datetimeFigureOut">
              <a:rPr lang="ar-EG" smtClean="0">
                <a:solidFill>
                  <a:prstClr val="black">
                    <a:tint val="75000"/>
                  </a:prstClr>
                </a:solidFill>
              </a:rPr>
              <a:pPr/>
              <a:t>24/04/1446</a:t>
            </a:fld>
            <a:endParaRPr lang="ar-EG">
              <a:solidFill>
                <a:prstClr val="black">
                  <a:tint val="75000"/>
                </a:prstClr>
              </a:solidFill>
            </a:endParaRPr>
          </a:p>
        </p:txBody>
      </p:sp>
      <p:sp>
        <p:nvSpPr>
          <p:cNvPr id="6" name="Footer Placeholder 5"/>
          <p:cNvSpPr>
            <a:spLocks noGrp="1"/>
          </p:cNvSpPr>
          <p:nvPr>
            <p:ph type="ftr" sz="quarter" idx="11"/>
          </p:nvPr>
        </p:nvSpPr>
        <p:spPr/>
        <p:txBody>
          <a:bodyPr/>
          <a:lstStyle/>
          <a:p>
            <a:endParaRPr lang="ar-EG">
              <a:solidFill>
                <a:prstClr val="black">
                  <a:tint val="75000"/>
                </a:prstClr>
              </a:solidFill>
            </a:endParaRPr>
          </a:p>
        </p:txBody>
      </p:sp>
      <p:sp>
        <p:nvSpPr>
          <p:cNvPr id="7" name="Slide Number Placeholder 6"/>
          <p:cNvSpPr>
            <a:spLocks noGrp="1"/>
          </p:cNvSpPr>
          <p:nvPr>
            <p:ph type="sldNum" sz="quarter" idx="12"/>
          </p:nvPr>
        </p:nvSpPr>
        <p:spPr/>
        <p:txBody>
          <a:bodyPr/>
          <a:lstStyle/>
          <a:p>
            <a:fld id="{44C8ABB5-9445-4B2C-B881-236DDB5B59D4}"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35562764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10/27/2024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r">
              <a:defRPr sz="2000" b="1"/>
            </a:lvl1pPr>
          </a:lstStyle>
          <a:p>
            <a:r>
              <a:rPr lang="en-US" smtClean="0"/>
              <a:t>Click to edit Master title style</a:t>
            </a:r>
            <a:endParaRPr lang="ar-EG"/>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EG"/>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E1E197E-C6AC-49B6-B0D9-D59E268B5040}" type="datetimeFigureOut">
              <a:rPr lang="ar-EG" smtClean="0">
                <a:solidFill>
                  <a:prstClr val="black">
                    <a:tint val="75000"/>
                  </a:prstClr>
                </a:solidFill>
              </a:rPr>
              <a:pPr/>
              <a:t>24/04/1446</a:t>
            </a:fld>
            <a:endParaRPr lang="ar-EG">
              <a:solidFill>
                <a:prstClr val="black">
                  <a:tint val="75000"/>
                </a:prstClr>
              </a:solidFill>
            </a:endParaRPr>
          </a:p>
        </p:txBody>
      </p:sp>
      <p:sp>
        <p:nvSpPr>
          <p:cNvPr id="6" name="Footer Placeholder 5"/>
          <p:cNvSpPr>
            <a:spLocks noGrp="1"/>
          </p:cNvSpPr>
          <p:nvPr>
            <p:ph type="ftr" sz="quarter" idx="11"/>
          </p:nvPr>
        </p:nvSpPr>
        <p:spPr/>
        <p:txBody>
          <a:bodyPr/>
          <a:lstStyle/>
          <a:p>
            <a:endParaRPr lang="ar-EG">
              <a:solidFill>
                <a:prstClr val="black">
                  <a:tint val="75000"/>
                </a:prstClr>
              </a:solidFill>
            </a:endParaRPr>
          </a:p>
        </p:txBody>
      </p:sp>
      <p:sp>
        <p:nvSpPr>
          <p:cNvPr id="7" name="Slide Number Placeholder 6"/>
          <p:cNvSpPr>
            <a:spLocks noGrp="1"/>
          </p:cNvSpPr>
          <p:nvPr>
            <p:ph type="sldNum" sz="quarter" idx="12"/>
          </p:nvPr>
        </p:nvSpPr>
        <p:spPr/>
        <p:txBody>
          <a:bodyPr/>
          <a:lstStyle/>
          <a:p>
            <a:fld id="{44C8ABB5-9445-4B2C-B881-236DDB5B59D4}"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413794234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EG"/>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4" name="Date Placeholder 3"/>
          <p:cNvSpPr>
            <a:spLocks noGrp="1"/>
          </p:cNvSpPr>
          <p:nvPr>
            <p:ph type="dt" sz="half" idx="10"/>
          </p:nvPr>
        </p:nvSpPr>
        <p:spPr/>
        <p:txBody>
          <a:bodyPr/>
          <a:lstStyle/>
          <a:p>
            <a:fld id="{FE1E197E-C6AC-49B6-B0D9-D59E268B5040}" type="datetimeFigureOut">
              <a:rPr lang="ar-EG" smtClean="0">
                <a:solidFill>
                  <a:prstClr val="black">
                    <a:tint val="75000"/>
                  </a:prstClr>
                </a:solidFill>
              </a:rPr>
              <a:pPr/>
              <a:t>24/04/1446</a:t>
            </a:fld>
            <a:endParaRPr lang="ar-EG">
              <a:solidFill>
                <a:prstClr val="black">
                  <a:tint val="75000"/>
                </a:prstClr>
              </a:solidFill>
            </a:endParaRPr>
          </a:p>
        </p:txBody>
      </p:sp>
      <p:sp>
        <p:nvSpPr>
          <p:cNvPr id="5" name="Footer Placeholder 4"/>
          <p:cNvSpPr>
            <a:spLocks noGrp="1"/>
          </p:cNvSpPr>
          <p:nvPr>
            <p:ph type="ftr" sz="quarter" idx="11"/>
          </p:nvPr>
        </p:nvSpPr>
        <p:spPr/>
        <p:txBody>
          <a:bodyPr/>
          <a:lstStyle/>
          <a:p>
            <a:endParaRPr lang="ar-EG">
              <a:solidFill>
                <a:prstClr val="black">
                  <a:tint val="75000"/>
                </a:prstClr>
              </a:solidFill>
            </a:endParaRPr>
          </a:p>
        </p:txBody>
      </p:sp>
      <p:sp>
        <p:nvSpPr>
          <p:cNvPr id="6" name="Slide Number Placeholder 5"/>
          <p:cNvSpPr>
            <a:spLocks noGrp="1"/>
          </p:cNvSpPr>
          <p:nvPr>
            <p:ph type="sldNum" sz="quarter" idx="12"/>
          </p:nvPr>
        </p:nvSpPr>
        <p:spPr/>
        <p:txBody>
          <a:bodyPr/>
          <a:lstStyle/>
          <a:p>
            <a:fld id="{44C8ABB5-9445-4B2C-B881-236DDB5B59D4}"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406168010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smtClean="0"/>
              <a:t>Click to edit Master title style</a:t>
            </a:r>
            <a:endParaRPr lang="ar-EG"/>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4" name="Date Placeholder 3"/>
          <p:cNvSpPr>
            <a:spLocks noGrp="1"/>
          </p:cNvSpPr>
          <p:nvPr>
            <p:ph type="dt" sz="half" idx="10"/>
          </p:nvPr>
        </p:nvSpPr>
        <p:spPr/>
        <p:txBody>
          <a:bodyPr/>
          <a:lstStyle/>
          <a:p>
            <a:fld id="{FE1E197E-C6AC-49B6-B0D9-D59E268B5040}" type="datetimeFigureOut">
              <a:rPr lang="ar-EG" smtClean="0">
                <a:solidFill>
                  <a:prstClr val="black">
                    <a:tint val="75000"/>
                  </a:prstClr>
                </a:solidFill>
              </a:rPr>
              <a:pPr/>
              <a:t>24/04/1446</a:t>
            </a:fld>
            <a:endParaRPr lang="ar-EG">
              <a:solidFill>
                <a:prstClr val="black">
                  <a:tint val="75000"/>
                </a:prstClr>
              </a:solidFill>
            </a:endParaRPr>
          </a:p>
        </p:txBody>
      </p:sp>
      <p:sp>
        <p:nvSpPr>
          <p:cNvPr id="5" name="Footer Placeholder 4"/>
          <p:cNvSpPr>
            <a:spLocks noGrp="1"/>
          </p:cNvSpPr>
          <p:nvPr>
            <p:ph type="ftr" sz="quarter" idx="11"/>
          </p:nvPr>
        </p:nvSpPr>
        <p:spPr/>
        <p:txBody>
          <a:bodyPr/>
          <a:lstStyle/>
          <a:p>
            <a:endParaRPr lang="ar-EG">
              <a:solidFill>
                <a:prstClr val="black">
                  <a:tint val="75000"/>
                </a:prstClr>
              </a:solidFill>
            </a:endParaRPr>
          </a:p>
        </p:txBody>
      </p:sp>
      <p:sp>
        <p:nvSpPr>
          <p:cNvPr id="6" name="Slide Number Placeholder 5"/>
          <p:cNvSpPr>
            <a:spLocks noGrp="1"/>
          </p:cNvSpPr>
          <p:nvPr>
            <p:ph type="sldNum" sz="quarter" idx="12"/>
          </p:nvPr>
        </p:nvSpPr>
        <p:spPr/>
        <p:txBody>
          <a:bodyPr/>
          <a:lstStyle/>
          <a:p>
            <a:fld id="{44C8ABB5-9445-4B2C-B881-236DDB5B59D4}"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9771352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 y="6334316"/>
            <a:ext cx="12192000"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100051" y="4455621"/>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1A5BB36-8373-463B-BA6F-4FF177B938F9}" type="datetimeFigureOut">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24/04/1446</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6" name="Slide Number Placeholder 5"/>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A883D34-86AB-4859-B9D8-298659BF13F4}" type="slidenum">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00124515"/>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1A5BB36-8373-463B-BA6F-4FF177B938F9}" type="datetimeFigureOut">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24/04/1446</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6" name="Slide Number Placeholder 5"/>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A883D34-86AB-4859-B9D8-298659BF13F4}" type="slidenum">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Tree>
    <p:extLst>
      <p:ext uri="{BB962C8B-B14F-4D97-AF65-F5344CB8AC3E}">
        <p14:creationId xmlns:p14="http://schemas.microsoft.com/office/powerpoint/2010/main" val="2390467069"/>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1A5BB36-8373-463B-BA6F-4FF177B938F9}" type="datetimeFigureOut">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24/04/1446</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6" name="Slide Number Placeholder 5"/>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A883D34-86AB-4859-B9D8-298659BF13F4}" type="slidenum">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66593449"/>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097280" y="1845734"/>
            <a:ext cx="4937760" cy="4023359"/>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1A5BB36-8373-463B-BA6F-4FF177B938F9}" type="datetimeFigureOut">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24/04/1446</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7" name="Slide Number Placeholder 6"/>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A883D34-86AB-4859-B9D8-298659BF13F4}" type="slidenum">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Tree>
    <p:extLst>
      <p:ext uri="{BB962C8B-B14F-4D97-AF65-F5344CB8AC3E}">
        <p14:creationId xmlns:p14="http://schemas.microsoft.com/office/powerpoint/2010/main" val="3973589538"/>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1097280" y="2582335"/>
            <a:ext cx="4937760" cy="328676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217920" y="2582334"/>
            <a:ext cx="4937760" cy="328676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1A5BB36-8373-463B-BA6F-4FF177B938F9}" type="datetimeFigureOut">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24/04/1446</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8" name="Footer Placeholder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9" name="Slide Number Placeholder 8"/>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A883D34-86AB-4859-B9D8-298659BF13F4}" type="slidenum">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Tree>
    <p:extLst>
      <p:ext uri="{BB962C8B-B14F-4D97-AF65-F5344CB8AC3E}">
        <p14:creationId xmlns:p14="http://schemas.microsoft.com/office/powerpoint/2010/main" val="91359564"/>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1A5BB36-8373-463B-BA6F-4FF177B938F9}" type="datetimeFigureOut">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24/04/1446</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5" name="Slide Number Placeholder 4"/>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A883D34-86AB-4859-B9D8-298659BF13F4}" type="slidenum">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Tree>
    <p:extLst>
      <p:ext uri="{BB962C8B-B14F-4D97-AF65-F5344CB8AC3E}">
        <p14:creationId xmlns:p14="http://schemas.microsoft.com/office/powerpoint/2010/main" val="2547936564"/>
      </p:ext>
    </p:extLst>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1A5BB36-8373-463B-BA6F-4FF177B938F9}" type="datetimeFigureOut">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24/04/1446</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8" name="Footer Placeholder 7"/>
          <p:cNvSpPr>
            <a:spLocks noGrp="1"/>
          </p:cNvSpPr>
          <p:nvPr>
            <p:ph type="ftr" sz="quarter" idx="11"/>
          </p:nvPr>
        </p:nvSpPr>
        <p:spPr/>
        <p:txBody>
          <a:bodyPr/>
          <a:lstStyle>
            <a:lvl1pPr>
              <a:defRPr>
                <a:solidFill>
                  <a:srgbClr val="FFFFFF"/>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9" name="Slide Number Placeholder 8"/>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A883D34-86AB-4859-B9D8-298659BF13F4}" type="slidenum">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Tree>
    <p:extLst>
      <p:ext uri="{BB962C8B-B14F-4D97-AF65-F5344CB8AC3E}">
        <p14:creationId xmlns:p14="http://schemas.microsoft.com/office/powerpoint/2010/main" val="1923396236"/>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10/27/2024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31A5BB36-8373-463B-BA6F-4FF177B938F9}" type="datetimeFigureOut">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24/04/1446</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7" name="Slide Number Placeholder 6"/>
          <p:cNvSpPr>
            <a:spLocks noGrp="1"/>
          </p:cNvSpPr>
          <p:nvPr>
            <p:ph type="sldNum" sz="quarter" idx="12"/>
          </p:nvPr>
        </p:nvSpPr>
        <p:spPr/>
        <p:txBody>
          <a:bodyPr/>
          <a:lstStyle>
            <a:lvl1pPr>
              <a:defRPr>
                <a:solidFill>
                  <a:schemeClr val="tx2"/>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FA883D34-86AB-4859-B9D8-298659BF13F4}" type="slidenum">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Tree>
    <p:extLst>
      <p:ext uri="{BB962C8B-B14F-4D97-AF65-F5344CB8AC3E}">
        <p14:creationId xmlns:p14="http://schemas.microsoft.com/office/powerpoint/2010/main" val="1736898593"/>
      </p:ext>
    </p:extLst>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645" cy="822960"/>
          </a:xfrm>
        </p:spPr>
        <p:txBody>
          <a:bodyPr tIns="0" bIns="0" anchor="b">
            <a:noAutofit/>
          </a:bodyPr>
          <a:lstStyle>
            <a:lvl1pPr>
              <a:defRPr sz="3600" b="0">
                <a:solidFill>
                  <a:srgbClr val="FFFFFF"/>
                </a:solidFill>
              </a:defRPr>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5" y="0"/>
            <a:ext cx="12191985" cy="4915076"/>
          </a:xfrm>
          <a:solidFill>
            <a:schemeClr val="bg2">
              <a:lumMod val="90000"/>
            </a:schemeClr>
          </a:solidFill>
        </p:spPr>
        <p:txBody>
          <a:bodyPr lIns="457200" tIns="45720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097280" y="5907024"/>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1A5BB36-8373-463B-BA6F-4FF177B938F9}" type="datetimeFigureOut">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24/04/1446</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7" name="Slide Number Placeholder 6"/>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A883D34-86AB-4859-B9D8-298659BF13F4}" type="slidenum">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Tree>
    <p:extLst>
      <p:ext uri="{BB962C8B-B14F-4D97-AF65-F5344CB8AC3E}">
        <p14:creationId xmlns:p14="http://schemas.microsoft.com/office/powerpoint/2010/main" val="2064825227"/>
      </p:ext>
    </p:extLst>
  </p:cSld>
  <p:clrMapOvr>
    <a:masterClrMapping/>
  </p:clrMapOvr>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1A5BB36-8373-463B-BA6F-4FF177B938F9}" type="datetimeFigureOut">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24/04/1446</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6" name="Slide Number Placeholder 5"/>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A883D34-86AB-4859-B9D8-298659BF13F4}" type="slidenum">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Tree>
    <p:extLst>
      <p:ext uri="{BB962C8B-B14F-4D97-AF65-F5344CB8AC3E}">
        <p14:creationId xmlns:p14="http://schemas.microsoft.com/office/powerpoint/2010/main" val="764048099"/>
      </p:ext>
    </p:extLst>
  </p:cSld>
  <p:clrMapOvr>
    <a:masterClrMapping/>
  </p:clrMapOvr>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2302"/>
            <a:ext cx="2628900" cy="575989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200" y="412302"/>
            <a:ext cx="7734300" cy="5759898"/>
          </a:xfrm>
        </p:spPr>
        <p:txBody>
          <a:bodyPr vert="eaVert" lIns="45720" tIns="0" rIns="45720" bIns="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1A5BB36-8373-463B-BA6F-4FF177B938F9}" type="datetimeFigureOut">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24/04/1446</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6" name="Slide Number Placeholder 5"/>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A883D34-86AB-4859-B9D8-298659BF13F4}" type="slidenum">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Tree>
    <p:extLst>
      <p:ext uri="{BB962C8B-B14F-4D97-AF65-F5344CB8AC3E}">
        <p14:creationId xmlns:p14="http://schemas.microsoft.com/office/powerpoint/2010/main" val="4152108883"/>
      </p:ext>
    </p:extLst>
  </p:cSld>
  <p:clrMapOvr>
    <a:masterClrMapping/>
  </p:clrMapOvr>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43903" y="2566221"/>
            <a:ext cx="10795813" cy="1376516"/>
          </a:xfrm>
          <a:noFill/>
          <a:effectLst>
            <a:outerShdw blurRad="50800" dist="38100" dir="2700000" algn="tl" rotWithShape="0">
              <a:prstClr val="black">
                <a:alpha val="40000"/>
              </a:prstClr>
            </a:outerShdw>
          </a:effectLst>
        </p:spPr>
        <p:txBody>
          <a:bodyPr>
            <a:normAutofit/>
          </a:bodyPr>
          <a:lstStyle>
            <a:lvl1pPr algn="r">
              <a:defRPr sz="4800">
                <a:solidFill>
                  <a:srgbClr val="002060"/>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396180" y="4095137"/>
            <a:ext cx="10354809" cy="904568"/>
          </a:xfrm>
        </p:spPr>
        <p:txBody>
          <a:bodyPr>
            <a:normAutofit/>
          </a:bodyPr>
          <a:lstStyle>
            <a:lvl1pPr marL="0" indent="0" algn="r">
              <a:buNone/>
              <a:defRPr sz="3733" b="0" i="0">
                <a:solidFill>
                  <a:schemeClr val="accent6">
                    <a:lumMod val="40000"/>
                    <a:lumOff val="60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46976AF-B207-48AC-819D-6B8BEA716C70}" type="datetimeFigureOut">
              <a:rPr kumimoji="0" lang="ar-EG" sz="16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24/04/1446</a:t>
            </a:fld>
            <a:endParaRPr kumimoji="0" lang="ar-EG" sz="16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ar-EG" sz="16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D00C95-C674-4E3F-ADE5-FFFC0F32EC1A}" type="slidenum">
              <a:rPr kumimoji="0" lang="ar-EG" sz="16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ar-EG" sz="16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Tree>
    <p:extLst>
      <p:ext uri="{BB962C8B-B14F-4D97-AF65-F5344CB8AC3E}">
        <p14:creationId xmlns:p14="http://schemas.microsoft.com/office/powerpoint/2010/main" val="3536625972"/>
      </p:ext>
    </p:extLst>
  </p:cSld>
  <p:clrMapOvr>
    <a:masterClrMapping/>
  </p:clrMapOvr>
  <p:transition spd="slow">
    <p:randomBar dir="vert"/>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596" y="328615"/>
            <a:ext cx="11012131" cy="1018035"/>
          </a:xfrm>
        </p:spPr>
        <p:txBody>
          <a:bodyPr>
            <a:normAutofit/>
          </a:bodyPr>
          <a:lstStyle>
            <a:lvl1pPr algn="r">
              <a:defRPr sz="4800" baseline="0">
                <a:solidFill>
                  <a:srgbClr val="002060"/>
                </a:solidFill>
                <a:effectLst>
                  <a:outerShdw blurRad="50800" dist="38100" dir="2700000" algn="tl" rotWithShape="0">
                    <a:prstClr val="black">
                      <a:alpha val="40000"/>
                    </a:prstClr>
                  </a:outerShdw>
                </a:effectLst>
              </a:defRPr>
            </a:lvl1pPr>
          </a:lstStyle>
          <a:p>
            <a:r>
              <a:rPr lang="en-US" smtClean="0"/>
              <a:t>Click to edit Master title style</a:t>
            </a:r>
            <a:endParaRPr lang="en-US" dirty="0"/>
          </a:p>
        </p:txBody>
      </p:sp>
      <p:sp>
        <p:nvSpPr>
          <p:cNvPr id="3" name="Content Placeholder 2"/>
          <p:cNvSpPr>
            <a:spLocks noGrp="1"/>
          </p:cNvSpPr>
          <p:nvPr>
            <p:ph idx="1"/>
          </p:nvPr>
        </p:nvSpPr>
        <p:spPr>
          <a:xfrm>
            <a:off x="668595" y="1573162"/>
            <a:ext cx="10972800" cy="4758813"/>
          </a:xfrm>
        </p:spPr>
        <p:txBody>
          <a:bodyPr/>
          <a:lstStyle>
            <a:lvl1pPr algn="l">
              <a:defRPr sz="3733">
                <a:solidFill>
                  <a:schemeClr val="bg2">
                    <a:lumMod val="10000"/>
                  </a:schemeClr>
                </a:solidFill>
              </a:defRPr>
            </a:lvl1pPr>
            <a:lvl2pPr algn="l">
              <a:defRPr>
                <a:solidFill>
                  <a:schemeClr val="bg2">
                    <a:lumMod val="10000"/>
                  </a:schemeClr>
                </a:solidFill>
              </a:defRPr>
            </a:lvl2pPr>
            <a:lvl3pPr algn="l">
              <a:defRPr>
                <a:solidFill>
                  <a:schemeClr val="bg2">
                    <a:lumMod val="10000"/>
                  </a:schemeClr>
                </a:solidFill>
              </a:defRPr>
            </a:lvl3pPr>
            <a:lvl4pPr algn="l">
              <a:defRPr>
                <a:solidFill>
                  <a:schemeClr val="bg2">
                    <a:lumMod val="10000"/>
                  </a:schemeClr>
                </a:solidFill>
              </a:defRPr>
            </a:lvl4pPr>
            <a:lvl5pPr algn="l">
              <a:defRPr>
                <a:solidFill>
                  <a:schemeClr val="bg2">
                    <a:lumMod val="10000"/>
                  </a:schemeClr>
                </a:solidFill>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46976AF-B207-48AC-819D-6B8BEA716C70}" type="datetimeFigureOut">
              <a:rPr kumimoji="0" lang="ar-EG" sz="16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24/04/1446</a:t>
            </a:fld>
            <a:endParaRPr kumimoji="0" lang="ar-EG" sz="16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ar-EG" sz="16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D00C95-C674-4E3F-ADE5-FFFC0F32EC1A}" type="slidenum">
              <a:rPr kumimoji="0" lang="ar-EG" sz="16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ar-EG" sz="16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Tree>
    <p:extLst>
      <p:ext uri="{BB962C8B-B14F-4D97-AF65-F5344CB8AC3E}">
        <p14:creationId xmlns:p14="http://schemas.microsoft.com/office/powerpoint/2010/main" val="3403302155"/>
      </p:ext>
    </p:extLst>
  </p:cSld>
  <p:clrMapOvr>
    <a:masterClrMapping/>
  </p:clrMapOvr>
  <p:transition spd="slow">
    <p:randomBar dir="vert"/>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1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880484" y="581378"/>
            <a:ext cx="8741245" cy="967132"/>
          </a:xfrm>
        </p:spPr>
        <p:txBody>
          <a:bodyPr>
            <a:normAutofit/>
          </a:bodyPr>
          <a:lstStyle>
            <a:lvl1pPr algn="l">
              <a:defRPr sz="4800">
                <a:solidFill>
                  <a:schemeClr val="accent6">
                    <a:lumMod val="40000"/>
                    <a:lumOff val="60000"/>
                  </a:schemeClr>
                </a:solidFill>
                <a:effectLst>
                  <a:outerShdw blurRad="50800" dist="38100" dir="2700000" algn="tl" rotWithShape="0">
                    <a:prstClr val="black">
                      <a:alpha val="40000"/>
                    </a:prstClr>
                  </a:outerShdw>
                </a:effectLst>
              </a:defRPr>
            </a:lvl1pPr>
          </a:lstStyle>
          <a:p>
            <a:r>
              <a:rPr lang="en-US" smtClean="0"/>
              <a:t>Click to edit Master title style</a:t>
            </a:r>
            <a:endParaRPr lang="en-US" dirty="0"/>
          </a:p>
        </p:txBody>
      </p:sp>
      <p:sp>
        <p:nvSpPr>
          <p:cNvPr id="3" name="Content Placeholder 2"/>
          <p:cNvSpPr>
            <a:spLocks noGrp="1"/>
          </p:cNvSpPr>
          <p:nvPr>
            <p:ph idx="1"/>
          </p:nvPr>
        </p:nvSpPr>
        <p:spPr>
          <a:xfrm>
            <a:off x="2890684" y="1612488"/>
            <a:ext cx="8701549" cy="4678168"/>
          </a:xfrm>
        </p:spPr>
        <p:txBody>
          <a:bodyPr/>
          <a:lstStyle>
            <a:lvl1pPr>
              <a:defRPr sz="3733">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46976AF-B207-48AC-819D-6B8BEA716C70}" type="datetimeFigureOut">
              <a:rPr kumimoji="0" lang="ar-EG" sz="16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24/04/1446</a:t>
            </a:fld>
            <a:endParaRPr kumimoji="0" lang="ar-EG" sz="16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ar-EG" sz="16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D00C95-C674-4E3F-ADE5-FFFC0F32EC1A}" type="slidenum">
              <a:rPr kumimoji="0" lang="ar-EG" sz="16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ar-EG" sz="16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Tree>
    <p:extLst>
      <p:ext uri="{BB962C8B-B14F-4D97-AF65-F5344CB8AC3E}">
        <p14:creationId xmlns:p14="http://schemas.microsoft.com/office/powerpoint/2010/main" val="1183521500"/>
      </p:ext>
    </p:extLst>
  </p:cSld>
  <p:clrMapOvr>
    <a:masterClrMapping/>
  </p:clrMapOvr>
  <p:transition spd="slow">
    <p:randomBar dir="vert"/>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5333" b="1" cap="all"/>
            </a:lvl1pPr>
          </a:lstStyle>
          <a:p>
            <a:r>
              <a:rPr lang="en-US" smtClean="0"/>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667">
                <a:solidFill>
                  <a:schemeClr val="tx1">
                    <a:tint val="75000"/>
                  </a:schemeClr>
                </a:solidFill>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46976AF-B207-48AC-819D-6B8BEA716C70}" type="datetimeFigureOut">
              <a:rPr kumimoji="0" lang="ar-EG" sz="16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24/04/1446</a:t>
            </a:fld>
            <a:endParaRPr kumimoji="0" lang="ar-EG" sz="16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ar-EG" sz="16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D00C95-C674-4E3F-ADE5-FFFC0F32EC1A}" type="slidenum">
              <a:rPr kumimoji="0" lang="ar-EG" sz="16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ar-EG" sz="16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Tree>
    <p:extLst>
      <p:ext uri="{BB962C8B-B14F-4D97-AF65-F5344CB8AC3E}">
        <p14:creationId xmlns:p14="http://schemas.microsoft.com/office/powerpoint/2010/main" val="1571578860"/>
      </p:ext>
    </p:extLst>
  </p:cSld>
  <p:clrMapOvr>
    <a:masterClrMapping/>
  </p:clrMapOvr>
  <p:transition spd="slow">
    <p:randomBar dir="vert"/>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00201"/>
            <a:ext cx="5384800" cy="4525963"/>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600201"/>
            <a:ext cx="5384800" cy="4525963"/>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46976AF-B207-48AC-819D-6B8BEA716C70}" type="datetimeFigureOut">
              <a:rPr kumimoji="0" lang="ar-EG" sz="16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24/04/1446</a:t>
            </a:fld>
            <a:endParaRPr kumimoji="0" lang="ar-EG" sz="16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ar-EG" sz="16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D00C95-C674-4E3F-ADE5-FFFC0F32EC1A}" type="slidenum">
              <a:rPr kumimoji="0" lang="ar-EG" sz="16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ar-EG" sz="16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Tree>
    <p:extLst>
      <p:ext uri="{BB962C8B-B14F-4D97-AF65-F5344CB8AC3E}">
        <p14:creationId xmlns:p14="http://schemas.microsoft.com/office/powerpoint/2010/main" val="4015399802"/>
      </p:ext>
    </p:extLst>
  </p:cSld>
  <p:clrMapOvr>
    <a:masterClrMapping/>
  </p:clrMapOvr>
  <p:transition spd="slow">
    <p:randomBar dir="vert"/>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710258" y="342526"/>
            <a:ext cx="10791153" cy="1018033"/>
          </a:xfrm>
        </p:spPr>
        <p:txBody>
          <a:bodyPr>
            <a:normAutofit/>
          </a:bodyPr>
          <a:lstStyle>
            <a:lvl1pPr algn="r">
              <a:defRPr sz="4800" baseline="0">
                <a:solidFill>
                  <a:srgbClr val="002060"/>
                </a:solidFill>
                <a:effectLst>
                  <a:outerShdw blurRad="50800" dist="38100" dir="2700000" algn="tl" rotWithShape="0">
                    <a:prstClr val="black">
                      <a:alpha val="40000"/>
                    </a:prstClr>
                  </a:outerShdw>
                </a:effectLst>
              </a:defRPr>
            </a:lvl1pPr>
          </a:lstStyle>
          <a:p>
            <a:r>
              <a:rPr lang="en-US" smtClean="0"/>
              <a:t>Click to edit Master title style</a:t>
            </a:r>
            <a:endParaRPr lang="en-US" dirty="0"/>
          </a:p>
        </p:txBody>
      </p:sp>
      <p:sp>
        <p:nvSpPr>
          <p:cNvPr id="3" name="Text Placeholder 2"/>
          <p:cNvSpPr>
            <a:spLocks noGrp="1"/>
          </p:cNvSpPr>
          <p:nvPr>
            <p:ph type="body" idx="1"/>
          </p:nvPr>
        </p:nvSpPr>
        <p:spPr>
          <a:xfrm>
            <a:off x="715839" y="2010709"/>
            <a:ext cx="5386917" cy="639763"/>
          </a:xfrm>
        </p:spPr>
        <p:txBody>
          <a:bodyPr anchor="b"/>
          <a:lstStyle>
            <a:lvl1pPr marL="0" indent="0" algn="ctr">
              <a:buNone/>
              <a:defRPr sz="3200" b="1">
                <a:solidFill>
                  <a:schemeClr val="bg2">
                    <a:lumMod val="10000"/>
                  </a:schemeClr>
                </a:solidFill>
              </a:defRPr>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smtClean="0"/>
              <a:t>Edit Master text styles</a:t>
            </a:r>
          </a:p>
        </p:txBody>
      </p:sp>
      <p:sp>
        <p:nvSpPr>
          <p:cNvPr id="4" name="Content Placeholder 3"/>
          <p:cNvSpPr>
            <a:spLocks noGrp="1"/>
          </p:cNvSpPr>
          <p:nvPr>
            <p:ph sz="half" idx="2"/>
          </p:nvPr>
        </p:nvSpPr>
        <p:spPr>
          <a:xfrm>
            <a:off x="715839" y="2640572"/>
            <a:ext cx="5386917" cy="3035059"/>
          </a:xfrm>
        </p:spPr>
        <p:txBody>
          <a:bodyPr/>
          <a:lstStyle>
            <a:lvl1pPr algn="ctr">
              <a:defRPr sz="3200">
                <a:solidFill>
                  <a:schemeClr val="bg2">
                    <a:lumMod val="10000"/>
                  </a:schemeClr>
                </a:solidFill>
              </a:defRPr>
            </a:lvl1pPr>
            <a:lvl2pPr algn="ctr">
              <a:defRPr sz="2667">
                <a:solidFill>
                  <a:schemeClr val="bg2">
                    <a:lumMod val="10000"/>
                  </a:schemeClr>
                </a:solidFill>
              </a:defRPr>
            </a:lvl2pPr>
            <a:lvl3pPr algn="ctr">
              <a:defRPr sz="2400">
                <a:solidFill>
                  <a:schemeClr val="bg2">
                    <a:lumMod val="10000"/>
                  </a:schemeClr>
                </a:solidFill>
              </a:defRPr>
            </a:lvl3pPr>
            <a:lvl4pPr algn="ctr">
              <a:defRPr sz="2133">
                <a:solidFill>
                  <a:schemeClr val="bg2">
                    <a:lumMod val="10000"/>
                  </a:schemeClr>
                </a:solidFill>
              </a:defRPr>
            </a:lvl4pPr>
            <a:lvl5pPr algn="ctr">
              <a:defRPr sz="2133">
                <a:solidFill>
                  <a:schemeClr val="bg2">
                    <a:lumMod val="10000"/>
                  </a:schemeClr>
                </a:solidFill>
              </a:defRPr>
            </a:lvl5pPr>
            <a:lvl6pPr>
              <a:defRPr sz="2133"/>
            </a:lvl6pPr>
            <a:lvl7pPr>
              <a:defRPr sz="2133"/>
            </a:lvl7pPr>
            <a:lvl8pPr>
              <a:defRPr sz="2133"/>
            </a:lvl8pPr>
            <a:lvl9pPr>
              <a:defRPr sz="2133"/>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096001" y="2010709"/>
            <a:ext cx="5389033" cy="639763"/>
          </a:xfrm>
        </p:spPr>
        <p:txBody>
          <a:bodyPr anchor="b"/>
          <a:lstStyle>
            <a:lvl1pPr marL="0" indent="0" algn="ctr">
              <a:buNone/>
              <a:defRPr sz="3200" b="1">
                <a:solidFill>
                  <a:schemeClr val="bg2">
                    <a:lumMod val="10000"/>
                  </a:schemeClr>
                </a:solidFill>
              </a:defRPr>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smtClean="0"/>
              <a:t>Edit Master text styles</a:t>
            </a:r>
          </a:p>
        </p:txBody>
      </p:sp>
      <p:sp>
        <p:nvSpPr>
          <p:cNvPr id="6" name="Content Placeholder 5"/>
          <p:cNvSpPr>
            <a:spLocks noGrp="1"/>
          </p:cNvSpPr>
          <p:nvPr>
            <p:ph sz="quarter" idx="4"/>
          </p:nvPr>
        </p:nvSpPr>
        <p:spPr>
          <a:xfrm>
            <a:off x="6096001" y="2640572"/>
            <a:ext cx="5389033" cy="3035059"/>
          </a:xfrm>
        </p:spPr>
        <p:txBody>
          <a:bodyPr/>
          <a:lstStyle>
            <a:lvl1pPr algn="ctr">
              <a:defRPr sz="3200">
                <a:solidFill>
                  <a:schemeClr val="bg2">
                    <a:lumMod val="10000"/>
                  </a:schemeClr>
                </a:solidFill>
              </a:defRPr>
            </a:lvl1pPr>
            <a:lvl2pPr algn="ctr">
              <a:defRPr sz="2667">
                <a:solidFill>
                  <a:schemeClr val="bg2">
                    <a:lumMod val="10000"/>
                  </a:schemeClr>
                </a:solidFill>
              </a:defRPr>
            </a:lvl2pPr>
            <a:lvl3pPr algn="ctr">
              <a:defRPr sz="2400">
                <a:solidFill>
                  <a:schemeClr val="bg2">
                    <a:lumMod val="10000"/>
                  </a:schemeClr>
                </a:solidFill>
              </a:defRPr>
            </a:lvl3pPr>
            <a:lvl4pPr algn="ctr">
              <a:defRPr sz="2133">
                <a:solidFill>
                  <a:schemeClr val="bg2">
                    <a:lumMod val="10000"/>
                  </a:schemeClr>
                </a:solidFill>
              </a:defRPr>
            </a:lvl4pPr>
            <a:lvl5pPr algn="ctr">
              <a:defRPr sz="2133">
                <a:solidFill>
                  <a:schemeClr val="bg2">
                    <a:lumMod val="10000"/>
                  </a:schemeClr>
                </a:solidFill>
              </a:defRPr>
            </a:lvl5pPr>
            <a:lvl6pPr>
              <a:defRPr sz="2133"/>
            </a:lvl6pPr>
            <a:lvl7pPr>
              <a:defRPr sz="2133"/>
            </a:lvl7pPr>
            <a:lvl8pPr>
              <a:defRPr sz="2133"/>
            </a:lvl8pPr>
            <a:lvl9pPr>
              <a:defRPr sz="2133"/>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46976AF-B207-48AC-819D-6B8BEA716C70}" type="datetimeFigureOut">
              <a:rPr kumimoji="0" lang="ar-EG" sz="16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24/04/1446</a:t>
            </a:fld>
            <a:endParaRPr kumimoji="0" lang="ar-EG" sz="16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8" name="Footer Placeholder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ar-EG" sz="16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9" name="Slide Number Placeholder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D00C95-C674-4E3F-ADE5-FFFC0F32EC1A}" type="slidenum">
              <a:rPr kumimoji="0" lang="ar-EG" sz="16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ar-EG" sz="16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Tree>
    <p:extLst>
      <p:ext uri="{BB962C8B-B14F-4D97-AF65-F5344CB8AC3E}">
        <p14:creationId xmlns:p14="http://schemas.microsoft.com/office/powerpoint/2010/main" val="1913681253"/>
      </p:ext>
    </p:extLst>
  </p:cSld>
  <p:clrMapOvr>
    <a:masterClrMapping/>
  </p:clrMapOvr>
  <p:transition spd="slow">
    <p:randomBar dir="vert"/>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10/27/2024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46976AF-B207-48AC-819D-6B8BEA716C70}" type="datetimeFigureOut">
              <a:rPr kumimoji="0" lang="ar-EG" sz="16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24/04/1446</a:t>
            </a:fld>
            <a:endParaRPr kumimoji="0" lang="ar-EG" sz="16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ar-EG" sz="16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D00C95-C674-4E3F-ADE5-FFFC0F32EC1A}" type="slidenum">
              <a:rPr kumimoji="0" lang="ar-EG" sz="16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ar-EG" sz="16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Tree>
    <p:extLst>
      <p:ext uri="{BB962C8B-B14F-4D97-AF65-F5344CB8AC3E}">
        <p14:creationId xmlns:p14="http://schemas.microsoft.com/office/powerpoint/2010/main" val="4122342985"/>
      </p:ext>
    </p:extLst>
  </p:cSld>
  <p:clrMapOvr>
    <a:masterClrMapping/>
  </p:clrMapOvr>
  <p:transition spd="slow">
    <p:randomBar dir="vert"/>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46976AF-B207-48AC-819D-6B8BEA716C70}" type="datetimeFigureOut">
              <a:rPr kumimoji="0" lang="ar-EG" sz="16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24/04/1446</a:t>
            </a:fld>
            <a:endParaRPr kumimoji="0" lang="ar-EG" sz="16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3" name="Footer Placeholder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ar-EG" sz="16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D00C95-C674-4E3F-ADE5-FFFC0F32EC1A}" type="slidenum">
              <a:rPr kumimoji="0" lang="ar-EG" sz="16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ar-EG" sz="16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Tree>
    <p:extLst>
      <p:ext uri="{BB962C8B-B14F-4D97-AF65-F5344CB8AC3E}">
        <p14:creationId xmlns:p14="http://schemas.microsoft.com/office/powerpoint/2010/main" val="3047030214"/>
      </p:ext>
    </p:extLst>
  </p:cSld>
  <p:clrMapOvr>
    <a:masterClrMapping/>
  </p:clrMapOvr>
  <p:transition spd="slow">
    <p:randomBar dir="vert"/>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49"/>
            <a:ext cx="4011084" cy="1162051"/>
          </a:xfrm>
        </p:spPr>
        <p:txBody>
          <a:bodyPr anchor="b"/>
          <a:lstStyle>
            <a:lvl1pPr algn="l">
              <a:defRPr sz="2667" b="1"/>
            </a:lvl1pPr>
          </a:lstStyle>
          <a:p>
            <a:r>
              <a:rPr lang="en-US" smtClean="0"/>
              <a:t>Click to edit Master title style</a:t>
            </a:r>
            <a:endParaRPr lang="en-US"/>
          </a:p>
        </p:txBody>
      </p:sp>
      <p:sp>
        <p:nvSpPr>
          <p:cNvPr id="3" name="Content Placeholder 2"/>
          <p:cNvSpPr>
            <a:spLocks noGrp="1"/>
          </p:cNvSpPr>
          <p:nvPr>
            <p:ph idx="1"/>
          </p:nvPr>
        </p:nvSpPr>
        <p:spPr>
          <a:xfrm>
            <a:off x="4766733" y="273052"/>
            <a:ext cx="6815667" cy="5853113"/>
          </a:xfrm>
        </p:spPr>
        <p:txBody>
          <a:bodyPr/>
          <a:lstStyle>
            <a:lvl1pPr>
              <a:defRPr sz="4267"/>
            </a:lvl1pPr>
            <a:lvl2pPr>
              <a:defRPr sz="3733"/>
            </a:lvl2pPr>
            <a:lvl3pPr>
              <a:defRPr sz="3200"/>
            </a:lvl3pPr>
            <a:lvl4pPr>
              <a:defRPr sz="2667"/>
            </a:lvl4pPr>
            <a:lvl5pPr>
              <a:defRPr sz="2667"/>
            </a:lvl5pPr>
            <a:lvl6pPr>
              <a:defRPr sz="2667"/>
            </a:lvl6pPr>
            <a:lvl7pPr>
              <a:defRPr sz="2667"/>
            </a:lvl7pPr>
            <a:lvl8pPr>
              <a:defRPr sz="2667"/>
            </a:lvl8pPr>
            <a:lvl9pPr>
              <a:defRPr sz="2667"/>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2" y="1435102"/>
            <a:ext cx="4011084" cy="4691063"/>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smtClean="0"/>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46976AF-B207-48AC-819D-6B8BEA716C70}" type="datetimeFigureOut">
              <a:rPr kumimoji="0" lang="ar-EG" sz="16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24/04/1446</a:t>
            </a:fld>
            <a:endParaRPr kumimoji="0" lang="ar-EG" sz="16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ar-EG" sz="16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D00C95-C674-4E3F-ADE5-FFFC0F32EC1A}" type="slidenum">
              <a:rPr kumimoji="0" lang="ar-EG" sz="16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ar-EG" sz="16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Tree>
    <p:extLst>
      <p:ext uri="{BB962C8B-B14F-4D97-AF65-F5344CB8AC3E}">
        <p14:creationId xmlns:p14="http://schemas.microsoft.com/office/powerpoint/2010/main" val="730414510"/>
      </p:ext>
    </p:extLst>
  </p:cSld>
  <p:clrMapOvr>
    <a:masterClrMapping/>
  </p:clrMapOvr>
  <p:transition spd="slow">
    <p:randomBar dir="vert"/>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9"/>
          </a:xfrm>
        </p:spPr>
        <p:txBody>
          <a:bodyPr anchor="b"/>
          <a:lstStyle>
            <a:lvl1pPr algn="l">
              <a:defRPr sz="2667" b="1"/>
            </a:lvl1pPr>
          </a:lstStyle>
          <a:p>
            <a:r>
              <a:rPr lang="en-US" smtClean="0"/>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4267"/>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r>
              <a:rPr lang="en-US" smtClean="0"/>
              <a:t>Click icon to add picture</a:t>
            </a:r>
            <a:endParaRPr lang="en-US"/>
          </a:p>
        </p:txBody>
      </p:sp>
      <p:sp>
        <p:nvSpPr>
          <p:cNvPr id="4" name="Text Placeholder 3"/>
          <p:cNvSpPr>
            <a:spLocks noGrp="1"/>
          </p:cNvSpPr>
          <p:nvPr>
            <p:ph type="body" sz="half" idx="2"/>
          </p:nvPr>
        </p:nvSpPr>
        <p:spPr>
          <a:xfrm>
            <a:off x="2389717" y="5367338"/>
            <a:ext cx="7315200" cy="804863"/>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smtClean="0"/>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46976AF-B207-48AC-819D-6B8BEA716C70}" type="datetimeFigureOut">
              <a:rPr kumimoji="0" lang="ar-EG" sz="16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24/04/1446</a:t>
            </a:fld>
            <a:endParaRPr kumimoji="0" lang="ar-EG" sz="16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ar-EG" sz="16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D00C95-C674-4E3F-ADE5-FFFC0F32EC1A}" type="slidenum">
              <a:rPr kumimoji="0" lang="ar-EG" sz="16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ar-EG" sz="16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Tree>
    <p:extLst>
      <p:ext uri="{BB962C8B-B14F-4D97-AF65-F5344CB8AC3E}">
        <p14:creationId xmlns:p14="http://schemas.microsoft.com/office/powerpoint/2010/main" val="4261081050"/>
      </p:ext>
    </p:extLst>
  </p:cSld>
  <p:clrMapOvr>
    <a:masterClrMapping/>
  </p:clrMapOvr>
  <p:transition spd="slow">
    <p:randomBar dir="vert"/>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46976AF-B207-48AC-819D-6B8BEA716C70}" type="datetimeFigureOut">
              <a:rPr kumimoji="0" lang="ar-EG" sz="16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24/04/1446</a:t>
            </a:fld>
            <a:endParaRPr kumimoji="0" lang="ar-EG" sz="16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ar-EG" sz="16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D00C95-C674-4E3F-ADE5-FFFC0F32EC1A}" type="slidenum">
              <a:rPr kumimoji="0" lang="ar-EG" sz="16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ar-EG" sz="16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Tree>
    <p:extLst>
      <p:ext uri="{BB962C8B-B14F-4D97-AF65-F5344CB8AC3E}">
        <p14:creationId xmlns:p14="http://schemas.microsoft.com/office/powerpoint/2010/main" val="3360656831"/>
      </p:ext>
    </p:extLst>
  </p:cSld>
  <p:clrMapOvr>
    <a:masterClrMapping/>
  </p:clrMapOvr>
  <p:transition spd="slow">
    <p:randomBar dir="vert"/>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46976AF-B207-48AC-819D-6B8BEA716C70}" type="datetimeFigureOut">
              <a:rPr kumimoji="0" lang="ar-EG" sz="16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24/04/1446</a:t>
            </a:fld>
            <a:endParaRPr kumimoji="0" lang="ar-EG" sz="16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ar-EG" sz="16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D00C95-C674-4E3F-ADE5-FFFC0F32EC1A}" type="slidenum">
              <a:rPr kumimoji="0" lang="ar-EG" sz="16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ar-EG" sz="16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pic>
        <p:nvPicPr>
          <p:cNvPr id="7" name="Picture 6" descr="E:\websites\free-power-point-templates\2012\logos.png">
            <a:extLst>
              <a:ext uri="{FF2B5EF4-FFF2-40B4-BE49-F238E27FC236}">
                <a16:creationId xmlns:a16="http://schemas.microsoft.com/office/drawing/2014/main" xmlns="" id="{08B89D22-1D6E-450B-881F-4D2A4C527F72}"/>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5077967" y="3101618"/>
            <a:ext cx="1951712" cy="702615"/>
          </a:xfrm>
          <a:prstGeom prst="rect">
            <a:avLst/>
          </a:prstGeom>
          <a:noFill/>
          <a:ln>
            <a:no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26062620"/>
      </p:ext>
    </p:extLst>
  </p:cSld>
  <p:clrMapOvr>
    <a:masterClrMapping/>
  </p:clrMapOvr>
  <p:transition spd="slow">
    <p:randomBar dir="vert"/>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10/27/2024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10/27/2024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10/27/2024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10/27/2024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10/27/2024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theme" Target="../theme/theme4.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10/27/2024</a:t>
            </a:fld>
            <a:endParaRPr lang="en-US"/>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1" anchor="ctr">
            <a:normAutofit/>
          </a:bodyPr>
          <a:lstStyle/>
          <a:p>
            <a:r>
              <a:rPr lang="en-US" smtClean="0"/>
              <a:t>Click to edit Master title style</a:t>
            </a:r>
            <a:endParaRPr lang="ar-EG"/>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4" name="Date Placeholder 3"/>
          <p:cNvSpPr>
            <a:spLocks noGrp="1"/>
          </p:cNvSpPr>
          <p:nvPr>
            <p:ph type="dt" sz="half" idx="2"/>
          </p:nvPr>
        </p:nvSpPr>
        <p:spPr>
          <a:xfrm>
            <a:off x="8737600" y="6356351"/>
            <a:ext cx="28448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pPr rtl="1"/>
            <a:fld id="{FE1E197E-C6AC-49B6-B0D9-D59E268B5040}" type="datetimeFigureOut">
              <a:rPr lang="ar-EG" smtClean="0">
                <a:solidFill>
                  <a:prstClr val="black">
                    <a:tint val="75000"/>
                  </a:prstClr>
                </a:solidFill>
              </a:rPr>
              <a:pPr rtl="1"/>
              <a:t>24/04/1446</a:t>
            </a:fld>
            <a:endParaRPr lang="ar-EG">
              <a:solidFill>
                <a:prstClr val="black">
                  <a:tint val="75000"/>
                </a:prstClr>
              </a:solidFill>
            </a:endParaRPr>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pPr rtl="1"/>
            <a:endParaRPr lang="ar-EG">
              <a:solidFill>
                <a:prstClr val="black">
                  <a:tint val="75000"/>
                </a:prstClr>
              </a:solidFill>
            </a:endParaRPr>
          </a:p>
        </p:txBody>
      </p:sp>
      <p:sp>
        <p:nvSpPr>
          <p:cNvPr id="6" name="Slide Number Placeholder 5"/>
          <p:cNvSpPr>
            <a:spLocks noGrp="1"/>
          </p:cNvSpPr>
          <p:nvPr>
            <p:ph type="sldNum" sz="quarter" idx="4"/>
          </p:nvPr>
        </p:nvSpPr>
        <p:spPr>
          <a:xfrm>
            <a:off x="609600" y="6356351"/>
            <a:ext cx="28448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pPr rtl="1"/>
            <a:fld id="{44C8ABB5-9445-4B2C-B881-236DDB5B59D4}" type="slidenum">
              <a:rPr lang="ar-EG" smtClean="0">
                <a:solidFill>
                  <a:prstClr val="black">
                    <a:tint val="75000"/>
                  </a:prstClr>
                </a:solidFill>
              </a:rPr>
              <a:pPr rtl="1"/>
              <a:t>‹#›</a:t>
            </a:fld>
            <a:endParaRPr lang="ar-EG">
              <a:solidFill>
                <a:prstClr val="black">
                  <a:tint val="75000"/>
                </a:prstClr>
              </a:solidFill>
            </a:endParaRPr>
          </a:p>
        </p:txBody>
      </p:sp>
    </p:spTree>
    <p:extLst>
      <p:ext uri="{BB962C8B-B14F-4D97-AF65-F5344CB8AC3E}">
        <p14:creationId xmlns:p14="http://schemas.microsoft.com/office/powerpoint/2010/main" val="243210503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79A9E7E3-4748-4120-B61A-48513142936D}" type="datetimeFigureOut">
              <a:rPr kumimoji="0" lang="ar-EG" sz="900" b="0" i="0" u="none" strike="noStrike" kern="1200" cap="none" spc="0" normalizeH="0" baseline="0" noProof="0" smtClean="0">
                <a:ln>
                  <a:noFill/>
                </a:ln>
                <a:solidFill>
                  <a:srgbClr val="FFFFFF"/>
                </a:solidFill>
                <a:effectLst/>
                <a:uLnTx/>
                <a:uFillTx/>
                <a:latin typeface="Calibri" panose="020F0502020204030204"/>
                <a:ea typeface="+mn-ea"/>
                <a:cs typeface="Arial" panose="020B060402020202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24/04/1446</a:t>
            </a:fld>
            <a:endParaRPr kumimoji="0" lang="ar-EG" sz="900" b="0" i="0" u="none" strike="noStrike" kern="1200" cap="none" spc="0" normalizeH="0" baseline="0" noProof="0">
              <a:ln>
                <a:noFill/>
              </a:ln>
              <a:solidFill>
                <a:srgbClr val="FFFFFF"/>
              </a:solidFill>
              <a:effectLst/>
              <a:uLnTx/>
              <a:uFillTx/>
              <a:latin typeface="Calibri" panose="020F0502020204030204"/>
              <a:ea typeface="+mn-ea"/>
              <a:cs typeface="Arial" panose="020B0604020202020204" pitchFamily="34" charset="0"/>
            </a:endParaRPr>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ar-EG" sz="900" b="0" i="0" u="none" strike="noStrike" kern="1200" cap="all" spc="0" normalizeH="0" baseline="0" noProof="0">
              <a:ln>
                <a:noFill/>
              </a:ln>
              <a:solidFill>
                <a:srgbClr val="FFFFFF"/>
              </a:solidFill>
              <a:effectLst/>
              <a:uLnTx/>
              <a:uFillTx/>
              <a:latin typeface="Calibri" panose="020F0502020204030204"/>
              <a:ea typeface="+mn-ea"/>
              <a:cs typeface="Arial" panose="020B0604020202020204" pitchFamily="34" charset="0"/>
            </a:endParaRPr>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75CD5B10-A615-4EB4-BDFE-A3B41A3AA90F}" type="slidenum">
              <a:rPr kumimoji="0" lang="ar-EG" sz="1050" b="0" i="0" u="none" strike="noStrike" kern="1200" cap="none" spc="0" normalizeH="0" baseline="0" noProof="0" smtClean="0">
                <a:ln>
                  <a:noFill/>
                </a:ln>
                <a:solidFill>
                  <a:srgbClr val="FFFFFF"/>
                </a:solidFill>
                <a:effectLst/>
                <a:uLnTx/>
                <a:uFillTx/>
                <a:latin typeface="Calibri" panose="020F0502020204030204"/>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ar-EG" sz="1050" b="0" i="0" u="none" strike="noStrike" kern="1200" cap="none" spc="0" normalizeH="0" baseline="0" noProof="0">
              <a:ln>
                <a:noFill/>
              </a:ln>
              <a:solidFill>
                <a:srgbClr val="FFFFFF"/>
              </a:solidFill>
              <a:effectLst/>
              <a:uLnTx/>
              <a:uFillTx/>
              <a:latin typeface="Calibri" panose="020F0502020204030204"/>
              <a:ea typeface="+mn-ea"/>
              <a:cs typeface="Arial" panose="020B0604020202020204" pitchFamily="34" charset="0"/>
            </a:endParaRPr>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55007898"/>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ransition spd="slow">
    <p:randomBar dir="vert"/>
  </p:transition>
  <p:timing>
    <p:tnLst>
      <p:par>
        <p:cTn id="1" dur="indefinite" restart="never" nodeType="tmRoot"/>
      </p:par>
    </p:tnLst>
  </p:timing>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xmlns=""/>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9"/>
            <a:ext cx="109728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6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546976AF-B207-48AC-819D-6B8BEA716C70}" type="datetimeFigureOut">
              <a:rPr kumimoji="0" lang="ar-EG" sz="16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24/04/1446</a:t>
            </a:fld>
            <a:endParaRPr kumimoji="0" lang="ar-EG" sz="16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6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ar-EG" sz="16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6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4CD00C95-C674-4E3F-ADE5-FFFC0F32EC1A}" type="slidenum">
              <a:rPr kumimoji="0" lang="ar-EG" sz="16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ar-EG" sz="16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7" name="TextBox 6">
            <a:extLst>
              <a:ext uri="{FF2B5EF4-FFF2-40B4-BE49-F238E27FC236}">
                <a16:creationId xmlns:a16="http://schemas.microsoft.com/office/drawing/2014/main" xmlns="" id="{11E867DF-3DCA-4725-94F0-F2B6BD747A82}"/>
              </a:ext>
            </a:extLst>
          </p:cNvPr>
          <p:cNvSpPr txBox="1"/>
          <p:nvPr/>
        </p:nvSpPr>
        <p:spPr>
          <a:xfrm>
            <a:off x="-12200" y="6951663"/>
            <a:ext cx="11186167" cy="6669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67" b="0" i="0" u="none" strike="noStrike" kern="1200" cap="none" spc="0" normalizeH="0" baseline="0" noProof="0" dirty="0">
                <a:ln>
                  <a:noFill/>
                </a:ln>
                <a:solidFill>
                  <a:prstClr val="white">
                    <a:lumMod val="65000"/>
                  </a:prstClr>
                </a:solidFill>
                <a:effectLst/>
                <a:uLnTx/>
                <a:uFillTx/>
                <a:latin typeface="Calibri"/>
                <a:ea typeface="+mn-ea"/>
                <a:cs typeface="+mn-cs"/>
              </a:rPr>
              <a:t>This presentation uses a free template provided by FPPT.com</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67" b="0" i="0" u="none" strike="noStrike" kern="1200" cap="none" spc="0" normalizeH="0" baseline="0" noProof="0" dirty="0">
                <a:ln>
                  <a:noFill/>
                </a:ln>
                <a:solidFill>
                  <a:prstClr val="white">
                    <a:lumMod val="65000"/>
                  </a:prstClr>
                </a:solidFill>
                <a:effectLst/>
                <a:uLnTx/>
                <a:uFillTx/>
                <a:latin typeface="Calibri"/>
                <a:ea typeface="+mn-ea"/>
                <a:cs typeface="+mn-cs"/>
              </a:rPr>
              <a:t>www.free-power-point-templates.com</a:t>
            </a:r>
          </a:p>
        </p:txBody>
      </p:sp>
    </p:spTree>
    <p:extLst>
      <p:ext uri="{BB962C8B-B14F-4D97-AF65-F5344CB8AC3E}">
        <p14:creationId xmlns:p14="http://schemas.microsoft.com/office/powerpoint/2010/main" val="3162674798"/>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 id="2147483744" r:id="rId12"/>
  </p:sldLayoutIdLst>
  <p:transition spd="slow">
    <p:randomBar dir="vert"/>
  </p:transition>
  <p:txStyles>
    <p:titleStyle>
      <a:lvl1pPr algn="ctr" defTabSz="1219170" rtl="1" eaLnBrk="1" latinLnBrk="0" hangingPunct="1">
        <a:spcBef>
          <a:spcPct val="0"/>
        </a:spcBef>
        <a:buNone/>
        <a:defRPr sz="5867" kern="1200">
          <a:solidFill>
            <a:schemeClr val="tx1"/>
          </a:solidFill>
          <a:latin typeface="+mj-lt"/>
          <a:ea typeface="+mj-ea"/>
          <a:cs typeface="+mj-cs"/>
        </a:defRPr>
      </a:lvl1pPr>
    </p:titleStyle>
    <p:bodyStyle>
      <a:lvl1pPr marL="457189" indent="-457189" algn="r" defTabSz="1219170" rtl="1" eaLnBrk="1" latinLnBrk="0" hangingPunct="1">
        <a:spcBef>
          <a:spcPct val="20000"/>
        </a:spcBef>
        <a:buFont typeface="Arial" pitchFamily="34" charset="0"/>
        <a:buChar char="•"/>
        <a:defRPr sz="4267" kern="1200">
          <a:solidFill>
            <a:schemeClr val="tx1"/>
          </a:solidFill>
          <a:latin typeface="+mn-lt"/>
          <a:ea typeface="+mn-ea"/>
          <a:cs typeface="+mn-cs"/>
        </a:defRPr>
      </a:lvl1pPr>
      <a:lvl2pPr marL="990575" indent="-380990" algn="r" defTabSz="1219170" rtl="1" eaLnBrk="1" latinLnBrk="0" hangingPunct="1">
        <a:spcBef>
          <a:spcPct val="20000"/>
        </a:spcBef>
        <a:buFont typeface="Arial" pitchFamily="34" charset="0"/>
        <a:buChar char="–"/>
        <a:defRPr sz="3733" kern="1200">
          <a:solidFill>
            <a:schemeClr val="tx1"/>
          </a:solidFill>
          <a:latin typeface="+mn-lt"/>
          <a:ea typeface="+mn-ea"/>
          <a:cs typeface="+mn-cs"/>
        </a:defRPr>
      </a:lvl2pPr>
      <a:lvl3pPr marL="1523962" indent="-304792" algn="r" defTabSz="1219170" rtl="1"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r" defTabSz="1219170" rtl="1" eaLnBrk="1" latinLnBrk="0" hangingPunct="1">
        <a:spcBef>
          <a:spcPct val="20000"/>
        </a:spcBef>
        <a:buFont typeface="Arial" pitchFamily="34" charset="0"/>
        <a:buChar char="–"/>
        <a:defRPr sz="2667" kern="1200">
          <a:solidFill>
            <a:schemeClr val="tx1"/>
          </a:solidFill>
          <a:latin typeface="+mn-lt"/>
          <a:ea typeface="+mn-ea"/>
          <a:cs typeface="+mn-cs"/>
        </a:defRPr>
      </a:lvl4pPr>
      <a:lvl5pPr marL="2743131" indent="-304792" algn="r" defTabSz="1219170" rtl="1" eaLnBrk="1" latinLnBrk="0" hangingPunct="1">
        <a:spcBef>
          <a:spcPct val="20000"/>
        </a:spcBef>
        <a:buFont typeface="Arial" pitchFamily="34" charset="0"/>
        <a:buChar char="»"/>
        <a:defRPr sz="2667" kern="1200">
          <a:solidFill>
            <a:schemeClr val="tx1"/>
          </a:solidFill>
          <a:latin typeface="+mn-lt"/>
          <a:ea typeface="+mn-ea"/>
          <a:cs typeface="+mn-cs"/>
        </a:defRPr>
      </a:lvl5pPr>
      <a:lvl6pPr marL="3352716" indent="-304792" algn="r" defTabSz="1219170" rtl="1"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r" defTabSz="1219170" rtl="1"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r" defTabSz="1219170" rtl="1"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r" defTabSz="1219170" rtl="1"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en-US"/>
      </a:defPPr>
      <a:lvl1pPr marL="0" algn="r" defTabSz="1219170" rtl="1" eaLnBrk="1" latinLnBrk="0" hangingPunct="1">
        <a:defRPr sz="2400" kern="1200">
          <a:solidFill>
            <a:schemeClr val="tx1"/>
          </a:solidFill>
          <a:latin typeface="+mn-lt"/>
          <a:ea typeface="+mn-ea"/>
          <a:cs typeface="+mn-cs"/>
        </a:defRPr>
      </a:lvl1pPr>
      <a:lvl2pPr marL="609585" algn="r" defTabSz="1219170" rtl="1" eaLnBrk="1" latinLnBrk="0" hangingPunct="1">
        <a:defRPr sz="2400" kern="1200">
          <a:solidFill>
            <a:schemeClr val="tx1"/>
          </a:solidFill>
          <a:latin typeface="+mn-lt"/>
          <a:ea typeface="+mn-ea"/>
          <a:cs typeface="+mn-cs"/>
        </a:defRPr>
      </a:lvl2pPr>
      <a:lvl3pPr marL="1219170" algn="r" defTabSz="1219170" rtl="1" eaLnBrk="1" latinLnBrk="0" hangingPunct="1">
        <a:defRPr sz="2400" kern="1200">
          <a:solidFill>
            <a:schemeClr val="tx1"/>
          </a:solidFill>
          <a:latin typeface="+mn-lt"/>
          <a:ea typeface="+mn-ea"/>
          <a:cs typeface="+mn-cs"/>
        </a:defRPr>
      </a:lvl3pPr>
      <a:lvl4pPr marL="1828754" algn="r" defTabSz="1219170" rtl="1" eaLnBrk="1" latinLnBrk="0" hangingPunct="1">
        <a:defRPr sz="2400" kern="1200">
          <a:solidFill>
            <a:schemeClr val="tx1"/>
          </a:solidFill>
          <a:latin typeface="+mn-lt"/>
          <a:ea typeface="+mn-ea"/>
          <a:cs typeface="+mn-cs"/>
        </a:defRPr>
      </a:lvl4pPr>
      <a:lvl5pPr marL="2438339" algn="r" defTabSz="1219170" rtl="1" eaLnBrk="1" latinLnBrk="0" hangingPunct="1">
        <a:defRPr sz="2400" kern="1200">
          <a:solidFill>
            <a:schemeClr val="tx1"/>
          </a:solidFill>
          <a:latin typeface="+mn-lt"/>
          <a:ea typeface="+mn-ea"/>
          <a:cs typeface="+mn-cs"/>
        </a:defRPr>
      </a:lvl5pPr>
      <a:lvl6pPr marL="3047924" algn="r" defTabSz="1219170" rtl="1" eaLnBrk="1" latinLnBrk="0" hangingPunct="1">
        <a:defRPr sz="2400" kern="1200">
          <a:solidFill>
            <a:schemeClr val="tx1"/>
          </a:solidFill>
          <a:latin typeface="+mn-lt"/>
          <a:ea typeface="+mn-ea"/>
          <a:cs typeface="+mn-cs"/>
        </a:defRPr>
      </a:lvl6pPr>
      <a:lvl7pPr marL="3657509" algn="r" defTabSz="1219170" rtl="1" eaLnBrk="1" latinLnBrk="0" hangingPunct="1">
        <a:defRPr sz="2400" kern="1200">
          <a:solidFill>
            <a:schemeClr val="tx1"/>
          </a:solidFill>
          <a:latin typeface="+mn-lt"/>
          <a:ea typeface="+mn-ea"/>
          <a:cs typeface="+mn-cs"/>
        </a:defRPr>
      </a:lvl7pPr>
      <a:lvl8pPr marL="4267093" algn="r" defTabSz="1219170" rtl="1" eaLnBrk="1" latinLnBrk="0" hangingPunct="1">
        <a:defRPr sz="2400" kern="1200">
          <a:solidFill>
            <a:schemeClr val="tx1"/>
          </a:solidFill>
          <a:latin typeface="+mn-lt"/>
          <a:ea typeface="+mn-ea"/>
          <a:cs typeface="+mn-cs"/>
        </a:defRPr>
      </a:lvl8pPr>
      <a:lvl9pPr marL="4876678" algn="r" defTabSz="1219170" rtl="1"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hyperlink" Target="http://www.dawliatraining.com/"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http://www.dawliatraining.com/" TargetMode="External"/><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hyperlink" Target="http://www.dawliatraining.com/" TargetMode="External"/><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18.png"/></Relationships>
</file>

<file path=ppt/slides/_rels/slide1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19.png"/></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hyperlink" Target="http://www.dawliatraining.com/" TargetMode="External"/><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7.png"/></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hyperlink" Target="http://www.dawliatraining.com/" TargetMode="External"/><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7.png"/></Relationships>
</file>

<file path=ppt/slides/_rels/slide1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22.png"/></Relationships>
</file>

<file path=ppt/slides/_rels/slide1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23.png"/></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hyperlink" Target="http://www.dawliatraining.com/" TargetMode="External"/><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7.png"/></Relationships>
</file>

<file path=ppt/slides/_rels/slide1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hyperlink" Target="http://www.dawliatraining.com/" TargetMode="External"/><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hyperlink" Target="http://www.dawliatraining.com/" TargetMode="External"/><Relationship Id="rId1" Type="http://schemas.openxmlformats.org/officeDocument/2006/relationships/slideLayout" Target="../slideLayouts/slideLayout18.xml"/><Relationship Id="rId5" Type="http://schemas.openxmlformats.org/officeDocument/2006/relationships/image" Target="../media/image8.png"/><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26.png"/></Relationships>
</file>

<file path=ppt/slides/_rels/slide2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17.png"/></Relationships>
</file>

<file path=ppt/slides/_rels/slide2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hyperlink" Target="http://www.dawliatraining.com/" TargetMode="External"/><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7.png"/></Relationships>
</file>

<file path=ppt/slides/_rels/slide2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hyperlink" Target="http://www.dawliatraining.com/" TargetMode="External"/><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7.png"/></Relationships>
</file>

<file path=ppt/slides/_rels/slide2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29.png"/></Relationships>
</file>

<file path=ppt/slides/_rels/slide2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30.png"/></Relationships>
</file>

<file path=ppt/slides/_rels/slide2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hyperlink" Target="http://www.dawliatraining.com/" TargetMode="External"/><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7.png"/></Relationships>
</file>

<file path=ppt/slides/_rels/slide2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hyperlink" Target="http://www.dawliatraining.com/" TargetMode="External"/><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7.png"/></Relationships>
</file>

<file path=ppt/slides/_rels/slide2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4.xml"/><Relationship Id="rId1" Type="http://schemas.openxmlformats.org/officeDocument/2006/relationships/slideLayout" Target="../slideLayouts/slideLayout18.xml"/><Relationship Id="rId4" Type="http://schemas.openxmlformats.org/officeDocument/2006/relationships/hyperlink" Target="http://www.dawliatraining.com/" TargetMode="External"/></Relationships>
</file>

<file path=ppt/slides/_rels/slide2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5.xml"/><Relationship Id="rId1" Type="http://schemas.openxmlformats.org/officeDocument/2006/relationships/slideLayout" Target="../slideLayouts/slideLayout24.xml"/><Relationship Id="rId6" Type="http://schemas.openxmlformats.org/officeDocument/2006/relationships/image" Target="../media/image7.png"/><Relationship Id="rId5" Type="http://schemas.openxmlformats.org/officeDocument/2006/relationships/hyperlink" Target="http://www.dawliatraining.com/" TargetMode="External"/><Relationship Id="rId4" Type="http://schemas.microsoft.com/office/2007/relationships/hdphoto" Target="../media/hdphoto1.wdp"/></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hyperlink" Target="http://www.dawliatraining.com/" TargetMode="External"/><Relationship Id="rId4" Type="http://schemas.openxmlformats.org/officeDocument/2006/relationships/image" Target="../media/image9.png"/></Relationships>
</file>

<file path=ppt/slides/_rels/slide3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hyperlink" Target="http://www.dawliatraining.com/" TargetMode="External"/><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7.png"/></Relationships>
</file>

<file path=ppt/slides/_rels/slide3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hyperlink" Target="http://www.dawliatraining.com/" TargetMode="External"/><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7.png"/></Relationships>
</file>

<file path=ppt/slides/_rels/slide3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36.png"/></Relationships>
</file>

<file path=ppt/slides/_rels/slide3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36.png"/></Relationships>
</file>

<file path=ppt/slides/_rels/slide3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image" Target="../media/image23.png"/><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7.png"/></Relationships>
</file>

<file path=ppt/slides/_rels/slide3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hyperlink" Target="http://www.dawliatraining.com/" TargetMode="External"/><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7.png"/></Relationships>
</file>

<file path=ppt/slides/_rels/slide3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38.png"/></Relationships>
</file>

<file path=ppt/slides/_rels/slide3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hyperlink" Target="http://www.dawliatraining.com/" TargetMode="External"/></Relationships>
</file>

<file path=ppt/slides/_rels/slide3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image" Target="../media/image40.png"/><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7.png"/></Relationships>
</file>

<file path=ppt/slides/_rels/slide3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hyperlink" Target="http://www.dawliatraining.com/" TargetMode="External"/></Relationships>
</file>

<file path=ppt/slides/_rels/slide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0.png"/><Relationship Id="rId1" Type="http://schemas.openxmlformats.org/officeDocument/2006/relationships/slideLayout" Target="../slideLayouts/slideLayout24.xml"/><Relationship Id="rId5" Type="http://schemas.openxmlformats.org/officeDocument/2006/relationships/image" Target="../media/image7.png"/><Relationship Id="rId4" Type="http://schemas.openxmlformats.org/officeDocument/2006/relationships/hyperlink" Target="http://www.dawliatraining.com/" TargetMode="External"/></Relationships>
</file>

<file path=ppt/slides/_rels/slide40.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21.xml"/><Relationship Id="rId1" Type="http://schemas.openxmlformats.org/officeDocument/2006/relationships/slideLayout" Target="../slideLayouts/slideLayout34.xml"/><Relationship Id="rId4" Type="http://schemas.openxmlformats.org/officeDocument/2006/relationships/hyperlink" Target="http://www.dawliatraining.com/" TargetMode="External"/></Relationships>
</file>

<file path=ppt/slides/_rels/slide4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notesSlide" Target="../notesSlides/notesSlide22.xml"/><Relationship Id="rId1" Type="http://schemas.openxmlformats.org/officeDocument/2006/relationships/slideLayout" Target="../slideLayouts/slideLayout18.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42.png"/></Relationships>
</file>

<file path=ppt/slides/_rels/slide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notesSlide" Target="../notesSlides/notesSlide3.xml"/><Relationship Id="rId1" Type="http://schemas.openxmlformats.org/officeDocument/2006/relationships/slideLayout" Target="../slideLayouts/slideLayout18.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image" Target="../media/image12.jpg"/><Relationship Id="rId1" Type="http://schemas.openxmlformats.org/officeDocument/2006/relationships/slideLayout" Target="../slideLayouts/slideLayout34.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hyperlink" Target="http://www.dawliatraining.com/" TargetMode="External"/><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
          <p:cNvSpPr>
            <a:spLocks noChangeArrowheads="1"/>
          </p:cNvSpPr>
          <p:nvPr/>
        </p:nvSpPr>
        <p:spPr bwMode="auto">
          <a:xfrm>
            <a:off x="1524001" y="4393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ar-EG"/>
          </a:p>
        </p:txBody>
      </p:sp>
      <p:sp>
        <p:nvSpPr>
          <p:cNvPr id="6" name="Rectangle 6"/>
          <p:cNvSpPr>
            <a:spLocks noChangeArrowheads="1"/>
          </p:cNvSpPr>
          <p:nvPr/>
        </p:nvSpPr>
        <p:spPr bwMode="auto">
          <a:xfrm>
            <a:off x="10483270" y="50113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r" rtl="1" fontAlgn="base">
              <a:spcBef>
                <a:spcPct val="0"/>
              </a:spcBef>
              <a:spcAft>
                <a:spcPct val="0"/>
              </a:spcAft>
            </a:pPr>
            <a:endParaRPr lang="ar-EG">
              <a:latin typeface="Arial" pitchFamily="34" charset="0"/>
              <a:cs typeface="Arial" pitchFamily="34" charset="0"/>
            </a:endParaRPr>
          </a:p>
        </p:txBody>
      </p:sp>
      <p:sp>
        <p:nvSpPr>
          <p:cNvPr id="7" name="Rectangle 6"/>
          <p:cNvSpPr/>
          <p:nvPr/>
        </p:nvSpPr>
        <p:spPr>
          <a:xfrm>
            <a:off x="5666459" y="1905000"/>
            <a:ext cx="5875327" cy="1200329"/>
          </a:xfrm>
          <a:prstGeom prst="rect">
            <a:avLst/>
          </a:prstGeom>
        </p:spPr>
        <p:txBody>
          <a:bodyPr wrap="none">
            <a:spAutoFit/>
          </a:bodyPr>
          <a:lstStyle/>
          <a:p>
            <a:pPr algn="ctr" rtl="1">
              <a:spcAft>
                <a:spcPts val="1000"/>
              </a:spcAft>
            </a:pPr>
            <a:r>
              <a:rPr lang="ar-EG" sz="7200" b="1" dirty="0">
                <a:solidFill>
                  <a:srgbClr val="002060"/>
                </a:solidFill>
                <a:latin typeface="Adobe Arabic" pitchFamily="18" charset="-78"/>
                <a:ea typeface="Calibri" panose="020F0502020204030204" pitchFamily="34" charset="0"/>
                <a:cs typeface="Adobe Arabic" pitchFamily="18" charset="-78"/>
              </a:rPr>
              <a:t>أساسيات ا</a:t>
            </a:r>
            <a:r>
              <a:rPr lang="ar-EG" sz="7200" b="1" dirty="0" smtClean="0">
                <a:solidFill>
                  <a:srgbClr val="002060"/>
                </a:solidFill>
                <a:latin typeface="Adobe Arabic" pitchFamily="18" charset="-78"/>
                <a:ea typeface="Calibri" panose="020F0502020204030204" pitchFamily="34" charset="0"/>
                <a:cs typeface="Adobe Arabic" pitchFamily="18" charset="-78"/>
              </a:rPr>
              <a:t>لتخطيط </a:t>
            </a:r>
            <a:r>
              <a:rPr lang="ar-EG" sz="7200" b="1" dirty="0">
                <a:solidFill>
                  <a:srgbClr val="002060"/>
                </a:solidFill>
                <a:latin typeface="Adobe Arabic" pitchFamily="18" charset="-78"/>
                <a:ea typeface="Calibri" panose="020F0502020204030204" pitchFamily="34" charset="0"/>
                <a:cs typeface="Adobe Arabic" pitchFamily="18" charset="-78"/>
              </a:rPr>
              <a:t>المالي</a:t>
            </a:r>
            <a:endParaRPr lang="en-US" sz="7200" b="1" dirty="0">
              <a:effectLst/>
              <a:latin typeface="Adobe Arabic" pitchFamily="18" charset="-78"/>
              <a:ea typeface="Calibri" panose="020F0502020204030204" pitchFamily="34" charset="0"/>
              <a:cs typeface="Adobe Arabic" pitchFamily="18" charset="-78"/>
            </a:endParaRPr>
          </a:p>
        </p:txBody>
      </p:sp>
      <p:sp>
        <p:nvSpPr>
          <p:cNvPr id="10" name="Half Frame 9"/>
          <p:cNvSpPr/>
          <p:nvPr/>
        </p:nvSpPr>
        <p:spPr>
          <a:xfrm>
            <a:off x="0" y="17068"/>
            <a:ext cx="7745361" cy="2192731"/>
          </a:xfrm>
          <a:prstGeom prst="halfFrame">
            <a:avLst/>
          </a:prstGeom>
          <a:solidFill>
            <a:srgbClr val="4F81BD"/>
          </a:solidFill>
          <a:ln w="25400" cap="flat" cmpd="sng" algn="ctr">
            <a:solidFill>
              <a:schemeClr val="accent1">
                <a:lumMod val="75000"/>
              </a:schemeClr>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2" name="Half Frame 11"/>
          <p:cNvSpPr/>
          <p:nvPr/>
        </p:nvSpPr>
        <p:spPr>
          <a:xfrm flipH="1" flipV="1">
            <a:off x="5181600" y="4952999"/>
            <a:ext cx="7010400" cy="1904999"/>
          </a:xfrm>
          <a:prstGeom prst="halfFrame">
            <a:avLst/>
          </a:prstGeom>
          <a:solidFill>
            <a:schemeClr val="accent1">
              <a:lumMod val="75000"/>
            </a:schemeClr>
          </a:solidFill>
          <a:ln w="25400" cap="flat" cmpd="sng" algn="ctr">
            <a:solidFill>
              <a:srgbClr val="4F81BD">
                <a:shade val="50000"/>
              </a:srgbClr>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2895600"/>
            <a:ext cx="5440487" cy="3629581"/>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مستطيل 2"/>
          <p:cNvSpPr/>
          <p:nvPr/>
        </p:nvSpPr>
        <p:spPr>
          <a:xfrm>
            <a:off x="0" y="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4"/>
              </a:rPr>
              <a:t>www.dawliatraining.com</a:t>
            </a:r>
            <a:endParaRPr lang="en-US" sz="1100" dirty="0">
              <a:effectLst/>
              <a:ea typeface="Calibri"/>
              <a:cs typeface="Arial"/>
            </a:endParaRPr>
          </a:p>
        </p:txBody>
      </p:sp>
    </p:spTree>
    <p:extLst>
      <p:ext uri="{BB962C8B-B14F-4D97-AF65-F5344CB8AC3E}">
        <p14:creationId xmlns:p14="http://schemas.microsoft.com/office/powerpoint/2010/main" val="140190982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Half Frame 4"/>
          <p:cNvSpPr/>
          <p:nvPr/>
        </p:nvSpPr>
        <p:spPr>
          <a:xfrm>
            <a:off x="0" y="17068"/>
            <a:ext cx="7745361" cy="2192731"/>
          </a:xfrm>
          <a:prstGeom prst="halfFrame">
            <a:avLst/>
          </a:prstGeom>
          <a:solidFill>
            <a:srgbClr val="4F81BD"/>
          </a:solidFill>
          <a:ln w="25400" cap="flat" cmpd="sng" algn="ctr">
            <a:solidFill>
              <a:srgbClr val="4F81BD">
                <a:shade val="50000"/>
              </a:srgbClr>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 name="Rectangle 1"/>
          <p:cNvSpPr/>
          <p:nvPr/>
        </p:nvSpPr>
        <p:spPr>
          <a:xfrm>
            <a:off x="5105400" y="1371600"/>
            <a:ext cx="6096000" cy="4109843"/>
          </a:xfrm>
          <a:prstGeom prst="rect">
            <a:avLst/>
          </a:prstGeom>
        </p:spPr>
        <p:txBody>
          <a:bodyPr>
            <a:spAutoFit/>
          </a:bodyPr>
          <a:lstStyle/>
          <a:p>
            <a:pPr algn="just" rtl="1">
              <a:lnSpc>
                <a:spcPct val="150000"/>
              </a:lnSpc>
              <a:spcAft>
                <a:spcPts val="1000"/>
              </a:spcAft>
            </a:pPr>
            <a:r>
              <a:rPr lang="ar-EG" sz="2800" b="1" dirty="0">
                <a:solidFill>
                  <a:srgbClr val="0070C0"/>
                </a:solidFill>
                <a:latin typeface="Adobe Arabic" pitchFamily="18" charset="-78"/>
                <a:ea typeface="Calibri"/>
                <a:cs typeface="Adobe Arabic" pitchFamily="18" charset="-78"/>
                <a:hlinkClick r:id="rId2"/>
              </a:rPr>
              <a:t>تحليل الرافعة المالية </a:t>
            </a:r>
            <a:r>
              <a:rPr lang="en-US" sz="2800" b="1" dirty="0">
                <a:solidFill>
                  <a:srgbClr val="0070C0"/>
                </a:solidFill>
                <a:latin typeface="Adobe Arabic" pitchFamily="18" charset="-78"/>
                <a:ea typeface="Calibri"/>
                <a:cs typeface="Adobe Arabic" pitchFamily="18" charset="-78"/>
                <a:hlinkClick r:id="rId2"/>
              </a:rPr>
              <a:t>Leverage </a:t>
            </a:r>
            <a:endParaRPr lang="ar-EG" sz="2800" b="1" dirty="0">
              <a:solidFill>
                <a:srgbClr val="0070C0"/>
              </a:solidFill>
              <a:latin typeface="Adobe Arabic" pitchFamily="18" charset="-78"/>
              <a:ea typeface="Calibri"/>
              <a:cs typeface="Adobe Arabic" pitchFamily="18" charset="-78"/>
            </a:endParaRPr>
          </a:p>
          <a:p>
            <a:pPr algn="just" rtl="1">
              <a:lnSpc>
                <a:spcPct val="115000"/>
              </a:lnSpc>
              <a:spcAft>
                <a:spcPts val="1000"/>
              </a:spcAft>
            </a:pPr>
            <a:r>
              <a:rPr lang="ar-EG" sz="2200" b="1" dirty="0" smtClean="0">
                <a:ea typeface="Calibri"/>
                <a:cs typeface="Adobe Arabic" pitchFamily="18" charset="-78"/>
              </a:rPr>
              <a:t>يُعد </a:t>
            </a:r>
            <a:r>
              <a:rPr lang="ar-EG" sz="2200" b="1" dirty="0">
                <a:ea typeface="Calibri"/>
                <a:cs typeface="Adobe Arabic" pitchFamily="18" charset="-78"/>
              </a:rPr>
              <a:t>هذا النوع من أنواع التحليل المالي من أكثر الأنواع استخدامًا لتقييم أداء الشركات، حيث يُمكن القيام على مُقارنة إجمالي الدين بحقوق المُلكية من أجل الحُصول على صورة شاملة لرأس المال، ومن الأمثلة على استخدام تحليل الرافعة المالية: </a:t>
            </a:r>
            <a:endParaRPr lang="en-US" sz="2200" dirty="0">
              <a:ea typeface="Calibri"/>
              <a:cs typeface="Arial"/>
            </a:endParaRPr>
          </a:p>
          <a:p>
            <a:pPr marL="342900" lvl="0" indent="-342900" algn="just" rtl="1">
              <a:lnSpc>
                <a:spcPct val="115000"/>
              </a:lnSpc>
              <a:spcAft>
                <a:spcPts val="0"/>
              </a:spcAft>
              <a:buClr>
                <a:srgbClr val="C00000"/>
              </a:buClr>
              <a:buFont typeface="Symbol"/>
              <a:buChar char=""/>
            </a:pPr>
            <a:r>
              <a:rPr lang="ar-EG" sz="2200" b="1" dirty="0">
                <a:ea typeface="Calibri"/>
                <a:cs typeface="Adobe Arabic" pitchFamily="18" charset="-78"/>
              </a:rPr>
              <a:t>حساب نسبة الدين / حقوق الملكية. </a:t>
            </a:r>
            <a:endParaRPr lang="en-US" sz="2200" dirty="0">
              <a:ea typeface="Calibri"/>
              <a:cs typeface="Arial"/>
            </a:endParaRPr>
          </a:p>
          <a:p>
            <a:pPr marL="342900" lvl="0" indent="-342900" algn="just" rtl="1">
              <a:lnSpc>
                <a:spcPct val="115000"/>
              </a:lnSpc>
              <a:spcAft>
                <a:spcPts val="0"/>
              </a:spcAft>
              <a:buClr>
                <a:srgbClr val="C00000"/>
              </a:buClr>
              <a:buFont typeface="Symbol"/>
              <a:buChar char=""/>
            </a:pPr>
            <a:r>
              <a:rPr lang="ar-EG" sz="2200" b="1" dirty="0">
                <a:ea typeface="Calibri"/>
                <a:cs typeface="Adobe Arabic" pitchFamily="18" charset="-78"/>
              </a:rPr>
              <a:t>حساب الأرباح قبل الفوائد والضرائب / الفائدة (تغطية الفائدة). </a:t>
            </a:r>
            <a:endParaRPr lang="en-US" sz="2200" dirty="0">
              <a:ea typeface="Calibri"/>
              <a:cs typeface="Arial"/>
            </a:endParaRPr>
          </a:p>
          <a:p>
            <a:pPr marL="342900" lvl="0" indent="-342900" algn="just" rtl="1">
              <a:lnSpc>
                <a:spcPct val="115000"/>
              </a:lnSpc>
              <a:spcAft>
                <a:spcPts val="1000"/>
              </a:spcAft>
              <a:buClr>
                <a:srgbClr val="C00000"/>
              </a:buClr>
              <a:buFont typeface="Symbol"/>
              <a:buChar char=""/>
            </a:pPr>
            <a:r>
              <a:rPr lang="ar-EG" sz="2200" b="1" dirty="0">
                <a:ea typeface="Calibri"/>
                <a:cs typeface="Adobe Arabic" pitchFamily="18" charset="-78"/>
              </a:rPr>
              <a:t>حساب الديون / الأرباح قبل الفائدة والضرائب والإهلاك واستهلاك الدين (</a:t>
            </a:r>
            <a:r>
              <a:rPr lang="en-US" sz="2200" b="1" dirty="0">
                <a:ea typeface="Calibri"/>
                <a:cs typeface="Adobe Arabic" pitchFamily="18" charset="-78"/>
              </a:rPr>
              <a:t>EBITDA</a:t>
            </a:r>
            <a:r>
              <a:rPr lang="ar-EG" sz="2200" b="1" dirty="0">
                <a:ea typeface="Calibri"/>
                <a:cs typeface="Adobe Arabic" pitchFamily="18" charset="-78"/>
              </a:rPr>
              <a:t>). </a:t>
            </a:r>
            <a:endParaRPr lang="en-US" sz="2200" dirty="0">
              <a:ea typeface="Calibri"/>
              <a:cs typeface="Arial"/>
            </a:endParaRPr>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 y="3048000"/>
            <a:ext cx="3842028" cy="243873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مستطيل 2"/>
          <p:cNvSpPr/>
          <p:nvPr/>
        </p:nvSpPr>
        <p:spPr>
          <a:xfrm>
            <a:off x="0" y="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2"/>
              </a:rPr>
              <a:t>www.dawliatraining.com</a:t>
            </a:r>
            <a:endParaRPr lang="en-US" sz="1100">
              <a:effectLst/>
              <a:ea typeface="Calibri"/>
              <a:cs typeface="Arial"/>
            </a:endParaRPr>
          </a:p>
        </p:txBody>
      </p:sp>
      <p:pic>
        <p:nvPicPr>
          <p:cNvPr id="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400800"/>
            <a:ext cx="12192000"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649" y="6328012"/>
            <a:ext cx="12252960" cy="66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4924205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Half Frame 4"/>
          <p:cNvSpPr/>
          <p:nvPr/>
        </p:nvSpPr>
        <p:spPr>
          <a:xfrm>
            <a:off x="0" y="17068"/>
            <a:ext cx="7745361" cy="2192731"/>
          </a:xfrm>
          <a:prstGeom prst="halfFrame">
            <a:avLst/>
          </a:prstGeom>
          <a:solidFill>
            <a:srgbClr val="4F81BD"/>
          </a:solidFill>
          <a:ln w="25400" cap="flat" cmpd="sng" algn="ctr">
            <a:solidFill>
              <a:srgbClr val="4F81BD">
                <a:shade val="50000"/>
              </a:srgbClr>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 name="Rectangle 1"/>
          <p:cNvSpPr/>
          <p:nvPr/>
        </p:nvSpPr>
        <p:spPr>
          <a:xfrm>
            <a:off x="4953000" y="1387987"/>
            <a:ext cx="6657474" cy="4109843"/>
          </a:xfrm>
          <a:prstGeom prst="rect">
            <a:avLst/>
          </a:prstGeom>
        </p:spPr>
        <p:txBody>
          <a:bodyPr wrap="square">
            <a:spAutoFit/>
          </a:bodyPr>
          <a:lstStyle/>
          <a:p>
            <a:pPr algn="just" rtl="1">
              <a:lnSpc>
                <a:spcPct val="150000"/>
              </a:lnSpc>
              <a:spcAft>
                <a:spcPts val="1000"/>
              </a:spcAft>
            </a:pPr>
            <a:r>
              <a:rPr lang="ar-EG" sz="2800" b="1" dirty="0">
                <a:solidFill>
                  <a:srgbClr val="0070C0"/>
                </a:solidFill>
                <a:latin typeface="Adobe Arabic" pitchFamily="18" charset="-78"/>
                <a:ea typeface="Calibri"/>
                <a:cs typeface="Adobe Arabic" pitchFamily="18" charset="-78"/>
                <a:hlinkClick r:id="rId2"/>
              </a:rPr>
              <a:t>تحليل النمو </a:t>
            </a:r>
            <a:r>
              <a:rPr lang="en-US" sz="2800" b="1" dirty="0">
                <a:solidFill>
                  <a:srgbClr val="0070C0"/>
                </a:solidFill>
                <a:latin typeface="Adobe Arabic" pitchFamily="18" charset="-78"/>
                <a:ea typeface="Calibri"/>
                <a:cs typeface="Adobe Arabic" pitchFamily="18" charset="-78"/>
                <a:hlinkClick r:id="rId2"/>
              </a:rPr>
              <a:t>Growth </a:t>
            </a:r>
            <a:endParaRPr lang="en-US" sz="2800" b="1" dirty="0">
              <a:solidFill>
                <a:srgbClr val="0070C0"/>
              </a:solidFill>
              <a:latin typeface="Adobe Arabic" pitchFamily="18" charset="-78"/>
              <a:ea typeface="Calibri"/>
              <a:cs typeface="Adobe Arabic" pitchFamily="18" charset="-78"/>
            </a:endParaRPr>
          </a:p>
          <a:p>
            <a:pPr algn="just" rtl="1">
              <a:lnSpc>
                <a:spcPct val="115000"/>
              </a:lnSpc>
              <a:spcAft>
                <a:spcPts val="1000"/>
              </a:spcAft>
            </a:pPr>
            <a:r>
              <a:rPr lang="ar-EG" sz="2200" b="1" dirty="0" smtClean="0">
                <a:ea typeface="Calibri"/>
                <a:cs typeface="Adobe Arabic" pitchFamily="18" charset="-78"/>
              </a:rPr>
              <a:t>يهدف </a:t>
            </a:r>
            <a:r>
              <a:rPr lang="ar-EG" sz="2200" b="1" dirty="0">
                <a:ea typeface="Calibri"/>
                <a:cs typeface="Adobe Arabic" pitchFamily="18" charset="-78"/>
              </a:rPr>
              <a:t>تحليل النُمو الذي يُعد أحد أنواع التحليل المالي إلى تحليل مُعدلات النُمو التاريخية بالإضافة إلى حساب توقعات مُعدلات النُمو المُستقبلية، ومن الأمثلة على استخدام تحليل النمو ما يأتي: </a:t>
            </a:r>
            <a:endParaRPr lang="en-US" sz="2200" dirty="0">
              <a:ea typeface="Calibri"/>
              <a:cs typeface="Arial"/>
            </a:endParaRPr>
          </a:p>
          <a:p>
            <a:pPr marL="342900" lvl="0" indent="-342900" algn="just" rtl="1">
              <a:lnSpc>
                <a:spcPct val="115000"/>
              </a:lnSpc>
              <a:spcAft>
                <a:spcPts val="0"/>
              </a:spcAft>
              <a:buClr>
                <a:srgbClr val="C00000"/>
              </a:buClr>
              <a:buFont typeface="Symbol"/>
              <a:buChar char=""/>
            </a:pPr>
            <a:r>
              <a:rPr lang="ar-EG" sz="2200" b="1" dirty="0">
                <a:ea typeface="Calibri"/>
                <a:cs typeface="Adobe Arabic" pitchFamily="18" charset="-78"/>
              </a:rPr>
              <a:t>تحليل الانحدار. </a:t>
            </a:r>
            <a:endParaRPr lang="en-US" sz="2200" dirty="0">
              <a:ea typeface="Calibri"/>
              <a:cs typeface="Arial"/>
            </a:endParaRPr>
          </a:p>
          <a:p>
            <a:pPr marL="342900" lvl="0" indent="-342900" algn="just" rtl="1">
              <a:lnSpc>
                <a:spcPct val="115000"/>
              </a:lnSpc>
              <a:spcAft>
                <a:spcPts val="0"/>
              </a:spcAft>
              <a:buClr>
                <a:srgbClr val="C00000"/>
              </a:buClr>
              <a:buFont typeface="Symbol"/>
              <a:buChar char=""/>
            </a:pPr>
            <a:r>
              <a:rPr lang="ar-EG" sz="2200" b="1" dirty="0">
                <a:ea typeface="Calibri"/>
                <a:cs typeface="Adobe Arabic" pitchFamily="18" charset="-78"/>
              </a:rPr>
              <a:t>التحليل التصاعدي (وهو الذي يبدأ بالمحركات الفردية حتى يصل للإيرادات في الأعمال). </a:t>
            </a:r>
            <a:endParaRPr lang="en-US" sz="2200" dirty="0">
              <a:ea typeface="Calibri"/>
              <a:cs typeface="Arial"/>
            </a:endParaRPr>
          </a:p>
          <a:p>
            <a:pPr marL="342900" lvl="0" indent="-342900" algn="just" rtl="1">
              <a:lnSpc>
                <a:spcPct val="115000"/>
              </a:lnSpc>
              <a:spcAft>
                <a:spcPts val="1000"/>
              </a:spcAft>
              <a:buClr>
                <a:srgbClr val="C00000"/>
              </a:buClr>
              <a:buFont typeface="Symbol"/>
              <a:buChar char=""/>
            </a:pPr>
            <a:r>
              <a:rPr lang="ar-EG" sz="2200" b="1" dirty="0">
                <a:ea typeface="Calibri"/>
                <a:cs typeface="Adobe Arabic" pitchFamily="18" charset="-78"/>
              </a:rPr>
              <a:t>تحليل من أعلى إلى أسفل (وهو التحليل الذي يبدأ بحجم السوق وينتهي بحصة السوق).   </a:t>
            </a:r>
            <a:endParaRPr lang="en-US" sz="2200" dirty="0">
              <a:ea typeface="Calibri"/>
              <a:cs typeface="Arial"/>
            </a:endParaRPr>
          </a:p>
        </p:txBody>
      </p:sp>
      <p:pic>
        <p:nvPicPr>
          <p:cNvPr id="717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2667000"/>
            <a:ext cx="3979442" cy="29807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مستطيل 2"/>
          <p:cNvSpPr/>
          <p:nvPr/>
        </p:nvSpPr>
        <p:spPr>
          <a:xfrm>
            <a:off x="0" y="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2"/>
              </a:rPr>
              <a:t>www.dawliatraining.com</a:t>
            </a:r>
            <a:endParaRPr lang="en-US" sz="1100">
              <a:effectLst/>
              <a:ea typeface="Calibri"/>
              <a:cs typeface="Arial"/>
            </a:endParaRPr>
          </a:p>
        </p:txBody>
      </p:sp>
      <p:pic>
        <p:nvPicPr>
          <p:cNvPr id="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400800"/>
            <a:ext cx="12192000"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649" y="6328012"/>
            <a:ext cx="12252960" cy="66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51475240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Half Frame 4"/>
          <p:cNvSpPr/>
          <p:nvPr/>
        </p:nvSpPr>
        <p:spPr>
          <a:xfrm>
            <a:off x="0" y="17068"/>
            <a:ext cx="7745361" cy="2192731"/>
          </a:xfrm>
          <a:prstGeom prst="halfFrame">
            <a:avLst/>
          </a:prstGeom>
          <a:solidFill>
            <a:srgbClr val="4F81BD"/>
          </a:solidFill>
          <a:ln w="25400" cap="flat" cmpd="sng" algn="ctr">
            <a:solidFill>
              <a:srgbClr val="4F81BD">
                <a:shade val="50000"/>
              </a:srgbClr>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 name="Rectangle 1"/>
          <p:cNvSpPr/>
          <p:nvPr/>
        </p:nvSpPr>
        <p:spPr>
          <a:xfrm>
            <a:off x="5410200" y="1113433"/>
            <a:ext cx="6096000" cy="3968266"/>
          </a:xfrm>
          <a:prstGeom prst="rect">
            <a:avLst/>
          </a:prstGeom>
        </p:spPr>
        <p:txBody>
          <a:bodyPr>
            <a:spAutoFit/>
          </a:bodyPr>
          <a:lstStyle/>
          <a:p>
            <a:pPr algn="just" rtl="1">
              <a:lnSpc>
                <a:spcPct val="150000"/>
              </a:lnSpc>
              <a:spcAft>
                <a:spcPts val="1000"/>
              </a:spcAft>
            </a:pPr>
            <a:r>
              <a:rPr lang="ar-EG" sz="2800" b="1" dirty="0">
                <a:solidFill>
                  <a:srgbClr val="0070C0"/>
                </a:solidFill>
                <a:latin typeface="Adobe Arabic" pitchFamily="18" charset="-78"/>
                <a:ea typeface="Calibri"/>
                <a:cs typeface="Adobe Arabic" pitchFamily="18" charset="-78"/>
                <a:hlinkClick r:id="rId3"/>
              </a:rPr>
              <a:t>تحليل السيولة </a:t>
            </a:r>
            <a:r>
              <a:rPr lang="en-US" sz="2800" b="1" dirty="0">
                <a:solidFill>
                  <a:srgbClr val="0070C0"/>
                </a:solidFill>
                <a:latin typeface="Adobe Arabic" pitchFamily="18" charset="-78"/>
                <a:ea typeface="Calibri"/>
                <a:cs typeface="Adobe Arabic" pitchFamily="18" charset="-78"/>
                <a:hlinkClick r:id="rId3"/>
              </a:rPr>
              <a:t>Liquidity</a:t>
            </a:r>
            <a:endParaRPr lang="en-US" sz="2800" b="1" dirty="0">
              <a:solidFill>
                <a:srgbClr val="0070C0"/>
              </a:solidFill>
              <a:latin typeface="Adobe Arabic" pitchFamily="18" charset="-78"/>
              <a:ea typeface="Calibri"/>
              <a:cs typeface="Adobe Arabic" pitchFamily="18" charset="-78"/>
            </a:endParaRPr>
          </a:p>
          <a:p>
            <a:pPr algn="just" rtl="1">
              <a:lnSpc>
                <a:spcPct val="115000"/>
              </a:lnSpc>
              <a:spcAft>
                <a:spcPts val="1000"/>
              </a:spcAft>
            </a:pPr>
            <a:r>
              <a:rPr lang="ar-EG" sz="2400" b="1" dirty="0">
                <a:ea typeface="Calibri"/>
                <a:cs typeface="Adobe Arabic" pitchFamily="18" charset="-78"/>
              </a:rPr>
              <a:t> يُركز تحليل السيولة وهو أحد أنواع التحليل المالي على الميزانية العمومية حيث يهدف تحليل السيولة لتحديد مدى قُدرة الشركة على تسديد الالتزامات وخاصةً الالتزامات قصيرة الأجل أي التي يتم استحقاقها خلال أقل من عام، ومن الأمثلة على تحليل السيولة ما يأتي: </a:t>
            </a:r>
            <a:endParaRPr lang="en-US" sz="2400" dirty="0">
              <a:ea typeface="Calibri"/>
              <a:cs typeface="Arial"/>
            </a:endParaRPr>
          </a:p>
          <a:p>
            <a:pPr marL="342900" lvl="0" indent="-342900" algn="just" rtl="1">
              <a:lnSpc>
                <a:spcPct val="115000"/>
              </a:lnSpc>
              <a:spcAft>
                <a:spcPts val="0"/>
              </a:spcAft>
              <a:buClr>
                <a:srgbClr val="C00000"/>
              </a:buClr>
              <a:buFont typeface="Symbol"/>
              <a:buChar char=""/>
            </a:pPr>
            <a:r>
              <a:rPr lang="ar-EG" sz="2400" b="1" dirty="0">
                <a:ea typeface="Calibri"/>
                <a:cs typeface="Adobe Arabic" pitchFamily="18" charset="-78"/>
              </a:rPr>
              <a:t>حساب النسبة الحالية. </a:t>
            </a:r>
            <a:endParaRPr lang="en-US" sz="2400" dirty="0">
              <a:ea typeface="Calibri"/>
              <a:cs typeface="Arial"/>
            </a:endParaRPr>
          </a:p>
          <a:p>
            <a:pPr marL="342900" lvl="0" indent="-342900" algn="just" rtl="1">
              <a:lnSpc>
                <a:spcPct val="115000"/>
              </a:lnSpc>
              <a:spcAft>
                <a:spcPts val="0"/>
              </a:spcAft>
              <a:buClr>
                <a:srgbClr val="C00000"/>
              </a:buClr>
              <a:buFont typeface="Symbol"/>
              <a:buChar char=""/>
            </a:pPr>
            <a:r>
              <a:rPr lang="ar-EG" sz="2400" b="1" dirty="0">
                <a:ea typeface="Calibri"/>
                <a:cs typeface="Adobe Arabic" pitchFamily="18" charset="-78"/>
              </a:rPr>
              <a:t>حساب النسبة النقدية. </a:t>
            </a:r>
            <a:endParaRPr lang="en-US" sz="2400" dirty="0">
              <a:ea typeface="Calibri"/>
              <a:cs typeface="Arial"/>
            </a:endParaRPr>
          </a:p>
          <a:p>
            <a:pPr marL="342900" lvl="0" indent="-342900" algn="just" rtl="1">
              <a:lnSpc>
                <a:spcPct val="115000"/>
              </a:lnSpc>
              <a:spcAft>
                <a:spcPts val="1000"/>
              </a:spcAft>
              <a:buClr>
                <a:srgbClr val="C00000"/>
              </a:buClr>
              <a:buFont typeface="Symbol"/>
              <a:buChar char=""/>
            </a:pPr>
            <a:r>
              <a:rPr lang="ar-EG" sz="2400" b="1" dirty="0">
                <a:ea typeface="Calibri"/>
                <a:cs typeface="Adobe Arabic" pitchFamily="18" charset="-78"/>
              </a:rPr>
              <a:t>حساب صافي رأس المال العامل. </a:t>
            </a:r>
            <a:endParaRPr lang="en-US" sz="2400" dirty="0">
              <a:ea typeface="Calibri"/>
              <a:cs typeface="Arial"/>
            </a:endParaRPr>
          </a:p>
        </p:txBody>
      </p:sp>
      <p:pic>
        <p:nvPicPr>
          <p:cNvPr id="819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5800" y="2895600"/>
            <a:ext cx="4565139" cy="2997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مستطيل 2"/>
          <p:cNvSpPr/>
          <p:nvPr/>
        </p:nvSpPr>
        <p:spPr>
          <a:xfrm>
            <a:off x="0" y="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3"/>
              </a:rPr>
              <a:t>www.dawliatraining.com</a:t>
            </a:r>
            <a:endParaRPr lang="en-US" sz="1100">
              <a:effectLst/>
              <a:ea typeface="Calibri"/>
              <a:cs typeface="Arial"/>
            </a:endParaRPr>
          </a:p>
        </p:txBody>
      </p:sp>
      <p:pic>
        <p:nvPicPr>
          <p:cNvPr id="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6400800"/>
            <a:ext cx="12192000"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2"/>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649" y="6328012"/>
            <a:ext cx="12252960" cy="66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2126662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Half Frame 4"/>
          <p:cNvSpPr/>
          <p:nvPr/>
        </p:nvSpPr>
        <p:spPr>
          <a:xfrm>
            <a:off x="0" y="17068"/>
            <a:ext cx="7745361" cy="2192731"/>
          </a:xfrm>
          <a:prstGeom prst="halfFrame">
            <a:avLst/>
          </a:prstGeom>
          <a:solidFill>
            <a:srgbClr val="4F81BD"/>
          </a:solidFill>
          <a:ln w="25400" cap="flat" cmpd="sng" algn="ctr">
            <a:solidFill>
              <a:srgbClr val="4F81BD">
                <a:shade val="50000"/>
              </a:srgbClr>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 name="Rectangle 1"/>
          <p:cNvSpPr/>
          <p:nvPr/>
        </p:nvSpPr>
        <p:spPr>
          <a:xfrm>
            <a:off x="5181600" y="1600200"/>
            <a:ext cx="6096000" cy="3848746"/>
          </a:xfrm>
          <a:prstGeom prst="rect">
            <a:avLst/>
          </a:prstGeom>
        </p:spPr>
        <p:txBody>
          <a:bodyPr>
            <a:spAutoFit/>
          </a:bodyPr>
          <a:lstStyle/>
          <a:p>
            <a:pPr algn="just" rtl="1">
              <a:lnSpc>
                <a:spcPct val="150000"/>
              </a:lnSpc>
              <a:spcAft>
                <a:spcPts val="1000"/>
              </a:spcAft>
            </a:pPr>
            <a:r>
              <a:rPr lang="ar-EG" sz="2800" b="1" dirty="0">
                <a:solidFill>
                  <a:srgbClr val="0070C0"/>
                </a:solidFill>
                <a:latin typeface="Adobe Arabic" pitchFamily="18" charset="-78"/>
                <a:ea typeface="Calibri"/>
                <a:cs typeface="Adobe Arabic" pitchFamily="18" charset="-78"/>
                <a:hlinkClick r:id="rId3"/>
              </a:rPr>
              <a:t>تحليل الكفاءة </a:t>
            </a:r>
            <a:r>
              <a:rPr lang="en-US" sz="2800" b="1" dirty="0">
                <a:solidFill>
                  <a:srgbClr val="0070C0"/>
                </a:solidFill>
                <a:latin typeface="Adobe Arabic" pitchFamily="18" charset="-78"/>
                <a:ea typeface="Calibri"/>
                <a:cs typeface="Adobe Arabic" pitchFamily="18" charset="-78"/>
                <a:hlinkClick r:id="rId3"/>
              </a:rPr>
              <a:t>Efficiency</a:t>
            </a:r>
            <a:endParaRPr lang="en-US" sz="2800" b="1" dirty="0">
              <a:solidFill>
                <a:srgbClr val="0070C0"/>
              </a:solidFill>
              <a:latin typeface="Adobe Arabic" pitchFamily="18" charset="-78"/>
              <a:ea typeface="Calibri"/>
              <a:cs typeface="Adobe Arabic" pitchFamily="18" charset="-78"/>
            </a:endParaRPr>
          </a:p>
          <a:p>
            <a:pPr algn="just" rtl="1">
              <a:lnSpc>
                <a:spcPct val="115000"/>
              </a:lnSpc>
              <a:spcAft>
                <a:spcPts val="1000"/>
              </a:spcAft>
            </a:pPr>
            <a:r>
              <a:rPr lang="ar-EG" sz="2200" b="1" dirty="0">
                <a:ea typeface="Calibri"/>
                <a:cs typeface="Adobe Arabic" pitchFamily="18" charset="-78"/>
              </a:rPr>
              <a:t>تقيس الكفاءة مدى جودة إدارة الشركة للأصول التي تملكها وكيفية استخدامها من أجل توليد الإيرادات والتدفقات النقدية، لذا فإن تحليل الكفاءة هُو أحد أنواع التحاليل المالية والتي تجعل منها تحليلًا قويًا، ومن الأمثلة على استخدام تحليل الكفاءة ما يأتي: </a:t>
            </a:r>
            <a:endParaRPr lang="en-US" sz="2200" dirty="0">
              <a:ea typeface="Calibri"/>
              <a:cs typeface="Arial"/>
            </a:endParaRPr>
          </a:p>
          <a:p>
            <a:pPr marL="342900" lvl="0" indent="-342900" algn="just" rtl="1">
              <a:lnSpc>
                <a:spcPct val="115000"/>
              </a:lnSpc>
              <a:spcAft>
                <a:spcPts val="0"/>
              </a:spcAft>
              <a:buClr>
                <a:srgbClr val="C00000"/>
              </a:buClr>
              <a:buFont typeface="Symbol"/>
              <a:buChar char=""/>
            </a:pPr>
            <a:r>
              <a:rPr lang="ar-EG" sz="2200" b="1" dirty="0">
                <a:ea typeface="Calibri"/>
                <a:cs typeface="Adobe Arabic" pitchFamily="18" charset="-78"/>
              </a:rPr>
              <a:t>حساب نسبة دوران الأصول. </a:t>
            </a:r>
            <a:endParaRPr lang="en-US" sz="2200" dirty="0">
              <a:ea typeface="Calibri"/>
              <a:cs typeface="Arial"/>
            </a:endParaRPr>
          </a:p>
          <a:p>
            <a:pPr marL="342900" lvl="0" indent="-342900" algn="just" rtl="1">
              <a:lnSpc>
                <a:spcPct val="115000"/>
              </a:lnSpc>
              <a:spcAft>
                <a:spcPts val="1000"/>
              </a:spcAft>
              <a:buClr>
                <a:srgbClr val="C00000"/>
              </a:buClr>
              <a:buFont typeface="Symbol"/>
              <a:buChar char=""/>
            </a:pPr>
            <a:r>
              <a:rPr lang="ar-EG" sz="2200" b="1" dirty="0">
                <a:ea typeface="Calibri"/>
                <a:cs typeface="Adobe Arabic" pitchFamily="18" charset="-78"/>
              </a:rPr>
              <a:t>حساب نسبة دوران الأصول الثابتة. </a:t>
            </a:r>
            <a:endParaRPr lang="ar-EG" sz="2200" dirty="0" smtClean="0">
              <a:ea typeface="Calibri"/>
              <a:cs typeface="Arial"/>
            </a:endParaRPr>
          </a:p>
          <a:p>
            <a:pPr marL="342900" lvl="0" indent="-342900" algn="just" rtl="1">
              <a:lnSpc>
                <a:spcPct val="115000"/>
              </a:lnSpc>
              <a:spcAft>
                <a:spcPts val="1000"/>
              </a:spcAft>
              <a:buClr>
                <a:srgbClr val="C00000"/>
              </a:buClr>
              <a:buFont typeface="Symbol"/>
              <a:buChar char=""/>
            </a:pPr>
            <a:r>
              <a:rPr lang="ar-EG" sz="2200" b="1" dirty="0" smtClean="0">
                <a:ea typeface="Calibri"/>
                <a:cs typeface="Adobe Arabic" pitchFamily="18" charset="-78"/>
              </a:rPr>
              <a:t>حساب </a:t>
            </a:r>
            <a:r>
              <a:rPr lang="ar-EG" sz="2200" b="1" dirty="0">
                <a:ea typeface="Calibri"/>
                <a:cs typeface="Adobe Arabic" pitchFamily="18" charset="-78"/>
              </a:rPr>
              <a:t>نسبة التحويل النقدي. حساب معدل دوران المخزون.</a:t>
            </a:r>
            <a:endParaRPr lang="ar-EG" sz="2200" dirty="0"/>
          </a:p>
        </p:txBody>
      </p:sp>
      <p:pic>
        <p:nvPicPr>
          <p:cNvPr id="921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8200" y="2971800"/>
            <a:ext cx="3967506" cy="29718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مستطيل 2"/>
          <p:cNvSpPr/>
          <p:nvPr/>
        </p:nvSpPr>
        <p:spPr>
          <a:xfrm>
            <a:off x="0" y="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3"/>
              </a:rPr>
              <a:t>www.dawliatraining.com</a:t>
            </a:r>
            <a:endParaRPr lang="en-US" sz="1100">
              <a:effectLst/>
              <a:ea typeface="Calibri"/>
              <a:cs typeface="Arial"/>
            </a:endParaRPr>
          </a:p>
        </p:txBody>
      </p:sp>
      <p:pic>
        <p:nvPicPr>
          <p:cNvPr id="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6400800"/>
            <a:ext cx="12192000"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2"/>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649" y="6328012"/>
            <a:ext cx="12252960" cy="66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2119517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Half Frame 4"/>
          <p:cNvSpPr/>
          <p:nvPr/>
        </p:nvSpPr>
        <p:spPr>
          <a:xfrm>
            <a:off x="0" y="17068"/>
            <a:ext cx="7745361" cy="2192731"/>
          </a:xfrm>
          <a:prstGeom prst="halfFrame">
            <a:avLst/>
          </a:prstGeom>
          <a:solidFill>
            <a:srgbClr val="4F81BD"/>
          </a:solidFill>
          <a:ln w="25400" cap="flat" cmpd="sng" algn="ctr">
            <a:solidFill>
              <a:srgbClr val="4F81BD">
                <a:shade val="50000"/>
              </a:srgbClr>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 name="Rectangle 1"/>
          <p:cNvSpPr/>
          <p:nvPr/>
        </p:nvSpPr>
        <p:spPr>
          <a:xfrm>
            <a:off x="5486400" y="1219200"/>
            <a:ext cx="6096000" cy="4109843"/>
          </a:xfrm>
          <a:prstGeom prst="rect">
            <a:avLst/>
          </a:prstGeom>
        </p:spPr>
        <p:txBody>
          <a:bodyPr>
            <a:spAutoFit/>
          </a:bodyPr>
          <a:lstStyle/>
          <a:p>
            <a:pPr algn="just" rtl="1">
              <a:lnSpc>
                <a:spcPct val="150000"/>
              </a:lnSpc>
              <a:spcAft>
                <a:spcPts val="1000"/>
              </a:spcAft>
            </a:pPr>
            <a:r>
              <a:rPr lang="ar-EG" sz="2800" b="1" dirty="0">
                <a:solidFill>
                  <a:srgbClr val="0070C0"/>
                </a:solidFill>
                <a:latin typeface="Adobe Arabic" pitchFamily="18" charset="-78"/>
                <a:ea typeface="Calibri"/>
                <a:cs typeface="Adobe Arabic" pitchFamily="18" charset="-78"/>
                <a:hlinkClick r:id="rId2"/>
              </a:rPr>
              <a:t>تحليل التدفق النقدي </a:t>
            </a:r>
            <a:r>
              <a:rPr lang="en-US" sz="2800" b="1" dirty="0">
                <a:solidFill>
                  <a:srgbClr val="0070C0"/>
                </a:solidFill>
                <a:latin typeface="Adobe Arabic" pitchFamily="18" charset="-78"/>
                <a:ea typeface="Calibri"/>
                <a:cs typeface="Adobe Arabic" pitchFamily="18" charset="-78"/>
                <a:hlinkClick r:id="rId2"/>
              </a:rPr>
              <a:t>Cash </a:t>
            </a:r>
            <a:r>
              <a:rPr lang="en-US" sz="2800" b="1" dirty="0">
                <a:solidFill>
                  <a:srgbClr val="0070C0"/>
                </a:solidFill>
                <a:latin typeface="Adobe Arabic" pitchFamily="18" charset="-78"/>
                <a:ea typeface="Calibri"/>
                <a:cs typeface="Adobe Arabic" pitchFamily="18" charset="-78"/>
                <a:hlinkClick r:id="rId2"/>
              </a:rPr>
              <a:t>Flow</a:t>
            </a:r>
            <a:endParaRPr lang="en-US" sz="2800" b="1" dirty="0">
              <a:solidFill>
                <a:srgbClr val="0070C0"/>
              </a:solidFill>
              <a:latin typeface="Adobe Arabic" pitchFamily="18" charset="-78"/>
              <a:ea typeface="Calibri"/>
              <a:cs typeface="Adobe Arabic" pitchFamily="18" charset="-78"/>
            </a:endParaRPr>
          </a:p>
          <a:p>
            <a:pPr algn="just" rtl="1">
              <a:lnSpc>
                <a:spcPct val="115000"/>
              </a:lnSpc>
              <a:spcAft>
                <a:spcPts val="1000"/>
              </a:spcAft>
            </a:pPr>
            <a:r>
              <a:rPr lang="ar-EG" sz="2200" b="1" dirty="0">
                <a:ea typeface="Calibri"/>
                <a:cs typeface="Adobe Arabic" pitchFamily="18" charset="-78"/>
              </a:rPr>
              <a:t>يُعد النقد أساس الأعمال حيث إن أعمال الشركات ترتكز على تحديد مدى قُدرة الشركات على توليد التدفق النقدي، لذا يعمل المدققون الماليون على تحليل التدفق النقدي في أنشطة الشركات وخاصةً الرئيسة منها مثل: الأنشطة التشغيلية، أنشطة الاستثمار، أنشطة التمويل، وفيما يأتي بعض الأمثلة على استخدام تحليل التدفق النقدي: </a:t>
            </a:r>
            <a:endParaRPr lang="en-US" sz="2200" dirty="0">
              <a:ea typeface="Calibri"/>
              <a:cs typeface="Arial"/>
            </a:endParaRPr>
          </a:p>
          <a:p>
            <a:pPr marL="342900" lvl="0" indent="-342900" algn="just" rtl="1">
              <a:lnSpc>
                <a:spcPct val="115000"/>
              </a:lnSpc>
              <a:spcAft>
                <a:spcPts val="0"/>
              </a:spcAft>
              <a:buClr>
                <a:srgbClr val="C00000"/>
              </a:buClr>
              <a:buFont typeface="Symbol"/>
              <a:buChar char=""/>
            </a:pPr>
            <a:r>
              <a:rPr lang="ar-EG" sz="2200" b="1" dirty="0">
                <a:ea typeface="Calibri"/>
                <a:cs typeface="Adobe Arabic" pitchFamily="18" charset="-78"/>
              </a:rPr>
              <a:t>حساب التدفق النقدي التشغيلي (</a:t>
            </a:r>
            <a:r>
              <a:rPr lang="en-US" sz="2200" b="1" dirty="0">
                <a:ea typeface="Calibri"/>
                <a:cs typeface="Adobe Arabic" pitchFamily="18" charset="-78"/>
              </a:rPr>
              <a:t>OCF</a:t>
            </a:r>
            <a:r>
              <a:rPr lang="ar-EG" sz="2200" b="1" dirty="0">
                <a:ea typeface="Calibri"/>
                <a:cs typeface="Adobe Arabic" pitchFamily="18" charset="-78"/>
              </a:rPr>
              <a:t>). </a:t>
            </a:r>
            <a:endParaRPr lang="en-US" sz="2200" dirty="0">
              <a:ea typeface="Calibri"/>
              <a:cs typeface="Arial"/>
            </a:endParaRPr>
          </a:p>
          <a:p>
            <a:pPr marL="342900" lvl="0" indent="-342900" algn="just" rtl="1">
              <a:lnSpc>
                <a:spcPct val="115000"/>
              </a:lnSpc>
              <a:spcAft>
                <a:spcPts val="0"/>
              </a:spcAft>
              <a:buClr>
                <a:srgbClr val="C00000"/>
              </a:buClr>
              <a:buFont typeface="Symbol"/>
              <a:buChar char=""/>
            </a:pPr>
            <a:r>
              <a:rPr lang="ar-EG" sz="2200" b="1" dirty="0">
                <a:ea typeface="Calibri"/>
                <a:cs typeface="Adobe Arabic" pitchFamily="18" charset="-78"/>
              </a:rPr>
              <a:t>حساب التدفق النقدي الحر (</a:t>
            </a:r>
            <a:r>
              <a:rPr lang="en-US" sz="2200" b="1" dirty="0">
                <a:ea typeface="Calibri"/>
                <a:cs typeface="Adobe Arabic" pitchFamily="18" charset="-78"/>
              </a:rPr>
              <a:t>FCF</a:t>
            </a:r>
            <a:r>
              <a:rPr lang="ar-EG" sz="2200" b="1" dirty="0">
                <a:ea typeface="Calibri"/>
                <a:cs typeface="Adobe Arabic" pitchFamily="18" charset="-78"/>
              </a:rPr>
              <a:t>). </a:t>
            </a:r>
            <a:endParaRPr lang="en-US" sz="2200" dirty="0">
              <a:ea typeface="Calibri"/>
              <a:cs typeface="Arial"/>
            </a:endParaRPr>
          </a:p>
          <a:p>
            <a:pPr marL="342900" lvl="0" indent="-342900" algn="just" rtl="1">
              <a:lnSpc>
                <a:spcPct val="115000"/>
              </a:lnSpc>
              <a:spcAft>
                <a:spcPts val="1000"/>
              </a:spcAft>
              <a:buClr>
                <a:srgbClr val="C00000"/>
              </a:buClr>
              <a:buFont typeface="Symbol"/>
              <a:buChar char=""/>
            </a:pPr>
            <a:r>
              <a:rPr lang="ar-EG" sz="2200" b="1" dirty="0">
                <a:ea typeface="Calibri"/>
                <a:cs typeface="Adobe Arabic" pitchFamily="18" charset="-78"/>
              </a:rPr>
              <a:t>حساب التدفق النقدي الحر إلى حقوق الملكية (</a:t>
            </a:r>
            <a:r>
              <a:rPr lang="en-US" sz="2200" b="1" dirty="0">
                <a:ea typeface="Calibri"/>
                <a:cs typeface="Adobe Arabic" pitchFamily="18" charset="-78"/>
              </a:rPr>
              <a:t>FCFE</a:t>
            </a:r>
            <a:r>
              <a:rPr lang="ar-EG" sz="2200" b="1" dirty="0">
                <a:ea typeface="Calibri"/>
                <a:cs typeface="Adobe Arabic" pitchFamily="18" charset="-78"/>
              </a:rPr>
              <a:t>). </a:t>
            </a:r>
            <a:endParaRPr lang="en-US" sz="2200" dirty="0">
              <a:ea typeface="Calibri"/>
              <a:cs typeface="Arial"/>
            </a:endParaRPr>
          </a:p>
        </p:txBody>
      </p:sp>
      <p:pic>
        <p:nvPicPr>
          <p:cNvPr id="102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8200" y="2514600"/>
            <a:ext cx="4385733" cy="3152775"/>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مستطيل 2"/>
          <p:cNvSpPr/>
          <p:nvPr/>
        </p:nvSpPr>
        <p:spPr>
          <a:xfrm>
            <a:off x="0" y="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2"/>
              </a:rPr>
              <a:t>www.dawliatraining.com</a:t>
            </a:r>
            <a:endParaRPr lang="en-US" sz="1100">
              <a:effectLst/>
              <a:ea typeface="Calibri"/>
              <a:cs typeface="Arial"/>
            </a:endParaRPr>
          </a:p>
        </p:txBody>
      </p:sp>
      <p:pic>
        <p:nvPicPr>
          <p:cNvPr id="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400800"/>
            <a:ext cx="12192000"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649" y="6328012"/>
            <a:ext cx="12252960" cy="66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5805775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Half Frame 4"/>
          <p:cNvSpPr/>
          <p:nvPr/>
        </p:nvSpPr>
        <p:spPr>
          <a:xfrm>
            <a:off x="0" y="17068"/>
            <a:ext cx="7745361" cy="2192731"/>
          </a:xfrm>
          <a:prstGeom prst="halfFrame">
            <a:avLst/>
          </a:prstGeom>
          <a:solidFill>
            <a:srgbClr val="4F81BD"/>
          </a:solidFill>
          <a:ln w="25400" cap="flat" cmpd="sng" algn="ctr">
            <a:solidFill>
              <a:srgbClr val="4F81BD">
                <a:shade val="50000"/>
              </a:srgbClr>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 name="Rectangle 1"/>
          <p:cNvSpPr/>
          <p:nvPr/>
        </p:nvSpPr>
        <p:spPr>
          <a:xfrm>
            <a:off x="5486400" y="1145517"/>
            <a:ext cx="6096000" cy="4499180"/>
          </a:xfrm>
          <a:prstGeom prst="rect">
            <a:avLst/>
          </a:prstGeom>
        </p:spPr>
        <p:txBody>
          <a:bodyPr>
            <a:spAutoFit/>
          </a:bodyPr>
          <a:lstStyle/>
          <a:p>
            <a:pPr algn="just" rtl="1">
              <a:lnSpc>
                <a:spcPct val="150000"/>
              </a:lnSpc>
              <a:spcAft>
                <a:spcPts val="1000"/>
              </a:spcAft>
            </a:pPr>
            <a:r>
              <a:rPr lang="ar-EG" sz="2800" b="1" dirty="0">
                <a:solidFill>
                  <a:srgbClr val="0070C0"/>
                </a:solidFill>
                <a:latin typeface="Adobe Arabic" pitchFamily="18" charset="-78"/>
                <a:ea typeface="Calibri"/>
                <a:cs typeface="Adobe Arabic" pitchFamily="18" charset="-78"/>
                <a:hlinkClick r:id="rId2"/>
              </a:rPr>
              <a:t>تحليل معدل العائد </a:t>
            </a:r>
            <a:r>
              <a:rPr lang="en-US" sz="2800" b="1" dirty="0">
                <a:solidFill>
                  <a:srgbClr val="0070C0"/>
                </a:solidFill>
                <a:latin typeface="Adobe Arabic" pitchFamily="18" charset="-78"/>
                <a:ea typeface="Calibri"/>
                <a:cs typeface="Adobe Arabic" pitchFamily="18" charset="-78"/>
                <a:hlinkClick r:id="rId2"/>
              </a:rPr>
              <a:t>Rates of </a:t>
            </a:r>
            <a:r>
              <a:rPr lang="en-US" sz="2800" b="1" dirty="0">
                <a:solidFill>
                  <a:srgbClr val="0070C0"/>
                </a:solidFill>
                <a:latin typeface="Adobe Arabic" pitchFamily="18" charset="-78"/>
                <a:ea typeface="Calibri"/>
                <a:cs typeface="Adobe Arabic" pitchFamily="18" charset="-78"/>
                <a:hlinkClick r:id="rId2"/>
              </a:rPr>
              <a:t>Return </a:t>
            </a:r>
            <a:endParaRPr lang="en-US" sz="2800" b="1" dirty="0">
              <a:solidFill>
                <a:srgbClr val="0070C0"/>
              </a:solidFill>
              <a:latin typeface="Adobe Arabic" pitchFamily="18" charset="-78"/>
              <a:ea typeface="Calibri"/>
              <a:cs typeface="Adobe Arabic" pitchFamily="18" charset="-78"/>
            </a:endParaRPr>
          </a:p>
          <a:p>
            <a:pPr algn="just" rtl="1">
              <a:lnSpc>
                <a:spcPct val="115000"/>
              </a:lnSpc>
              <a:spcAft>
                <a:spcPts val="1000"/>
              </a:spcAft>
            </a:pPr>
            <a:r>
              <a:rPr lang="ar-EG" sz="2200" b="1" dirty="0" smtClean="0">
                <a:ea typeface="Calibri"/>
                <a:cs typeface="Adobe Arabic" pitchFamily="18" charset="-78"/>
              </a:rPr>
              <a:t>يُعد </a:t>
            </a:r>
            <a:r>
              <a:rPr lang="ar-EG" sz="2200" b="1" dirty="0">
                <a:ea typeface="Calibri"/>
                <a:cs typeface="Adobe Arabic" pitchFamily="18" charset="-78"/>
              </a:rPr>
              <a:t>تقييم مُعدل العائد على الاستثمار </a:t>
            </a:r>
            <a:r>
              <a:rPr lang="en-US" sz="2200" b="1" dirty="0" smtClean="0">
                <a:ea typeface="Calibri"/>
                <a:cs typeface="Adobe Arabic" pitchFamily="18" charset="-78"/>
              </a:rPr>
              <a:t>ROI </a:t>
            </a:r>
            <a:r>
              <a:rPr lang="ar-EG" sz="2200" b="1" dirty="0" smtClean="0">
                <a:latin typeface="Adobe Arabic" pitchFamily="18" charset="-78"/>
                <a:ea typeface="Calibri"/>
                <a:cs typeface="Adobe Arabic" pitchFamily="18" charset="-78"/>
              </a:rPr>
              <a:t>أحد </a:t>
            </a:r>
            <a:r>
              <a:rPr lang="ar-EG" sz="2200" b="1" dirty="0">
                <a:latin typeface="Adobe Arabic" pitchFamily="18" charset="-78"/>
                <a:ea typeface="Calibri"/>
                <a:cs typeface="Adobe Arabic" pitchFamily="18" charset="-78"/>
              </a:rPr>
              <a:t>الأمور الأكثر أهمية بالنسبة للمُستثمرين والمُقرضين والمهنيين الماليين، حيث يُساهم تحليل مُعدل العائد على تحديد المخاطر المُحيطة بالأموال التي يُمكن الحُصول عليها، ومن الأمثلة على تحليل مُعدل العائد ما يأتي: </a:t>
            </a:r>
            <a:endParaRPr lang="en-US" sz="2200" dirty="0">
              <a:ea typeface="Calibri"/>
              <a:cs typeface="Adobe Arabic" pitchFamily="18" charset="-78"/>
            </a:endParaRPr>
          </a:p>
          <a:p>
            <a:pPr marL="342900" lvl="0" indent="-342900" algn="just" rtl="1">
              <a:lnSpc>
                <a:spcPct val="115000"/>
              </a:lnSpc>
              <a:spcAft>
                <a:spcPts val="0"/>
              </a:spcAft>
              <a:buClr>
                <a:srgbClr val="C00000"/>
              </a:buClr>
              <a:buFont typeface="Symbol"/>
              <a:buChar char=""/>
            </a:pPr>
            <a:r>
              <a:rPr lang="ar-EG" sz="2200" b="1" dirty="0">
                <a:ea typeface="Calibri"/>
                <a:cs typeface="Adobe Arabic" pitchFamily="18" charset="-78"/>
              </a:rPr>
              <a:t>حساب العائد على حقوق الملكية (</a:t>
            </a:r>
            <a:r>
              <a:rPr lang="en-US" sz="2200" b="1" dirty="0">
                <a:ea typeface="Calibri"/>
                <a:cs typeface="Adobe Arabic" pitchFamily="18" charset="-78"/>
              </a:rPr>
              <a:t>ROE</a:t>
            </a:r>
            <a:r>
              <a:rPr lang="ar-EG" sz="2200" b="1" dirty="0">
                <a:ea typeface="Calibri"/>
                <a:cs typeface="Adobe Arabic" pitchFamily="18" charset="-78"/>
              </a:rPr>
              <a:t>). </a:t>
            </a:r>
            <a:endParaRPr lang="en-US" sz="2200" dirty="0">
              <a:ea typeface="Calibri"/>
              <a:cs typeface="Adobe Arabic" pitchFamily="18" charset="-78"/>
            </a:endParaRPr>
          </a:p>
          <a:p>
            <a:pPr marL="342900" lvl="0" indent="-342900" algn="just" rtl="1">
              <a:lnSpc>
                <a:spcPct val="115000"/>
              </a:lnSpc>
              <a:spcAft>
                <a:spcPts val="0"/>
              </a:spcAft>
              <a:buClr>
                <a:srgbClr val="C00000"/>
              </a:buClr>
              <a:buFont typeface="Symbol"/>
              <a:buChar char=""/>
            </a:pPr>
            <a:r>
              <a:rPr lang="ar-EG" sz="2200" b="1" dirty="0">
                <a:ea typeface="Calibri"/>
                <a:cs typeface="Adobe Arabic" pitchFamily="18" charset="-78"/>
              </a:rPr>
              <a:t>حساب العائد على الأصول (</a:t>
            </a:r>
            <a:r>
              <a:rPr lang="en-US" sz="2200" b="1" dirty="0">
                <a:ea typeface="Calibri"/>
                <a:cs typeface="Adobe Arabic" pitchFamily="18" charset="-78"/>
              </a:rPr>
              <a:t>ROA</a:t>
            </a:r>
            <a:r>
              <a:rPr lang="ar-EG" sz="2200" b="1" dirty="0">
                <a:ea typeface="Calibri"/>
                <a:cs typeface="Adobe Arabic" pitchFamily="18" charset="-78"/>
              </a:rPr>
              <a:t>). </a:t>
            </a:r>
            <a:endParaRPr lang="en-US" sz="2200" dirty="0">
              <a:ea typeface="Calibri"/>
              <a:cs typeface="Adobe Arabic" pitchFamily="18" charset="-78"/>
            </a:endParaRPr>
          </a:p>
          <a:p>
            <a:pPr marL="342900" lvl="0" indent="-342900" algn="just" rtl="1">
              <a:lnSpc>
                <a:spcPct val="115000"/>
              </a:lnSpc>
              <a:spcAft>
                <a:spcPts val="0"/>
              </a:spcAft>
              <a:buClr>
                <a:srgbClr val="C00000"/>
              </a:buClr>
              <a:buFont typeface="Symbol"/>
              <a:buChar char=""/>
            </a:pPr>
            <a:r>
              <a:rPr lang="ar-EG" sz="2200" b="1" dirty="0">
                <a:ea typeface="Calibri"/>
                <a:cs typeface="Adobe Arabic" pitchFamily="18" charset="-78"/>
              </a:rPr>
              <a:t>حساب العائد على رأس المال المستثمر (</a:t>
            </a:r>
            <a:r>
              <a:rPr lang="en-US" sz="2200" b="1" dirty="0">
                <a:ea typeface="Calibri"/>
                <a:cs typeface="Adobe Arabic" pitchFamily="18" charset="-78"/>
              </a:rPr>
              <a:t>ROIC</a:t>
            </a:r>
            <a:r>
              <a:rPr lang="ar-EG" sz="2200" b="1" dirty="0">
                <a:ea typeface="Calibri"/>
                <a:cs typeface="Adobe Arabic" pitchFamily="18" charset="-78"/>
              </a:rPr>
              <a:t>). </a:t>
            </a:r>
            <a:endParaRPr lang="en-US" sz="2200" dirty="0">
              <a:ea typeface="Calibri"/>
              <a:cs typeface="Adobe Arabic" pitchFamily="18" charset="-78"/>
            </a:endParaRPr>
          </a:p>
          <a:p>
            <a:pPr marL="342900" lvl="0" indent="-342900" algn="just" rtl="1">
              <a:lnSpc>
                <a:spcPct val="115000"/>
              </a:lnSpc>
              <a:spcAft>
                <a:spcPts val="0"/>
              </a:spcAft>
              <a:buClr>
                <a:srgbClr val="C00000"/>
              </a:buClr>
              <a:buFont typeface="Symbol"/>
              <a:buChar char=""/>
            </a:pPr>
            <a:r>
              <a:rPr lang="ar-EG" sz="2200" b="1" dirty="0">
                <a:ea typeface="Calibri"/>
                <a:cs typeface="Adobe Arabic" pitchFamily="18" charset="-78"/>
              </a:rPr>
              <a:t>حساب معدل العائد المحاسبي (</a:t>
            </a:r>
            <a:r>
              <a:rPr lang="en-US" sz="2200" b="1" dirty="0">
                <a:ea typeface="Calibri"/>
                <a:cs typeface="Adobe Arabic" pitchFamily="18" charset="-78"/>
              </a:rPr>
              <a:t>ARR</a:t>
            </a:r>
            <a:r>
              <a:rPr lang="ar-EG" sz="2200" b="1" dirty="0">
                <a:ea typeface="Calibri"/>
                <a:cs typeface="Adobe Arabic" pitchFamily="18" charset="-78"/>
              </a:rPr>
              <a:t>). </a:t>
            </a:r>
            <a:endParaRPr lang="en-US" sz="2200" dirty="0">
              <a:ea typeface="Calibri"/>
              <a:cs typeface="Adobe Arabic" pitchFamily="18" charset="-78"/>
            </a:endParaRPr>
          </a:p>
          <a:p>
            <a:pPr marL="342900" lvl="0" indent="-342900" algn="just" rtl="1">
              <a:lnSpc>
                <a:spcPct val="115000"/>
              </a:lnSpc>
              <a:spcAft>
                <a:spcPts val="1000"/>
              </a:spcAft>
              <a:buClr>
                <a:srgbClr val="C00000"/>
              </a:buClr>
              <a:buFont typeface="Symbol"/>
              <a:buChar char=""/>
            </a:pPr>
            <a:r>
              <a:rPr lang="ar-EG" sz="2200" b="1" dirty="0">
                <a:ea typeface="Calibri"/>
                <a:cs typeface="Adobe Arabic" pitchFamily="18" charset="-78"/>
              </a:rPr>
              <a:t>حساب معدل العائد الداخلي (</a:t>
            </a:r>
            <a:r>
              <a:rPr lang="en-US" sz="2200" b="1" dirty="0">
                <a:ea typeface="Calibri"/>
                <a:cs typeface="Adobe Arabic" pitchFamily="18" charset="-78"/>
              </a:rPr>
              <a:t>IRR</a:t>
            </a:r>
            <a:r>
              <a:rPr lang="ar-EG" sz="2200" b="1" dirty="0">
                <a:ea typeface="Calibri"/>
                <a:cs typeface="Adobe Arabic" pitchFamily="18" charset="-78"/>
              </a:rPr>
              <a:t>). </a:t>
            </a:r>
            <a:endParaRPr lang="en-US" sz="2200" dirty="0">
              <a:ea typeface="Calibri"/>
              <a:cs typeface="Adobe Arabic" pitchFamily="18" charset="-78"/>
            </a:endParaRPr>
          </a:p>
        </p:txBody>
      </p:sp>
      <p:pic>
        <p:nvPicPr>
          <p:cNvPr id="1126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4400" y="2644504"/>
            <a:ext cx="4137285" cy="27432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مستطيل 2"/>
          <p:cNvSpPr/>
          <p:nvPr/>
        </p:nvSpPr>
        <p:spPr>
          <a:xfrm>
            <a:off x="0" y="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2"/>
              </a:rPr>
              <a:t>www.dawliatraining.com</a:t>
            </a:r>
            <a:endParaRPr lang="en-US" sz="1100">
              <a:effectLst/>
              <a:ea typeface="Calibri"/>
              <a:cs typeface="Arial"/>
            </a:endParaRPr>
          </a:p>
        </p:txBody>
      </p:sp>
      <p:pic>
        <p:nvPicPr>
          <p:cNvPr id="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400800"/>
            <a:ext cx="12192000"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649" y="6410325"/>
            <a:ext cx="12252960" cy="66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649" y="6328012"/>
            <a:ext cx="12252960" cy="66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400800"/>
            <a:ext cx="12192000"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1710573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Half Frame 4"/>
          <p:cNvSpPr/>
          <p:nvPr/>
        </p:nvSpPr>
        <p:spPr>
          <a:xfrm>
            <a:off x="0" y="17068"/>
            <a:ext cx="7745361" cy="2192731"/>
          </a:xfrm>
          <a:prstGeom prst="halfFrame">
            <a:avLst/>
          </a:prstGeom>
          <a:solidFill>
            <a:srgbClr val="4F81BD"/>
          </a:solidFill>
          <a:ln w="25400" cap="flat" cmpd="sng" algn="ctr">
            <a:solidFill>
              <a:srgbClr val="4F81BD">
                <a:shade val="50000"/>
              </a:srgbClr>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 name="Rectangle 1"/>
          <p:cNvSpPr/>
          <p:nvPr/>
        </p:nvSpPr>
        <p:spPr>
          <a:xfrm>
            <a:off x="5410200" y="1600200"/>
            <a:ext cx="6096000" cy="3720506"/>
          </a:xfrm>
          <a:prstGeom prst="rect">
            <a:avLst/>
          </a:prstGeom>
        </p:spPr>
        <p:txBody>
          <a:bodyPr>
            <a:spAutoFit/>
          </a:bodyPr>
          <a:lstStyle/>
          <a:p>
            <a:pPr algn="just" rtl="1">
              <a:lnSpc>
                <a:spcPct val="150000"/>
              </a:lnSpc>
              <a:spcAft>
                <a:spcPts val="1000"/>
              </a:spcAft>
            </a:pPr>
            <a:r>
              <a:rPr lang="ar-EG" sz="2800" b="1" dirty="0">
                <a:solidFill>
                  <a:srgbClr val="0070C0"/>
                </a:solidFill>
                <a:latin typeface="Adobe Arabic" pitchFamily="18" charset="-78"/>
                <a:ea typeface="Calibri"/>
                <a:cs typeface="Adobe Arabic" pitchFamily="18" charset="-78"/>
                <a:hlinkClick r:id="rId3"/>
              </a:rPr>
              <a:t>التقييم </a:t>
            </a:r>
            <a:r>
              <a:rPr lang="en-US" sz="2800" b="1" dirty="0">
                <a:solidFill>
                  <a:srgbClr val="0070C0"/>
                </a:solidFill>
                <a:latin typeface="Adobe Arabic" pitchFamily="18" charset="-78"/>
                <a:ea typeface="Calibri"/>
                <a:cs typeface="Adobe Arabic" pitchFamily="18" charset="-78"/>
                <a:hlinkClick r:id="rId3"/>
              </a:rPr>
              <a:t> Evaluation</a:t>
            </a:r>
            <a:endParaRPr lang="en-US" sz="2800" b="1" dirty="0">
              <a:solidFill>
                <a:srgbClr val="0070C0"/>
              </a:solidFill>
              <a:latin typeface="Adobe Arabic" pitchFamily="18" charset="-78"/>
              <a:ea typeface="Calibri"/>
              <a:cs typeface="Adobe Arabic" pitchFamily="18" charset="-78"/>
            </a:endParaRPr>
          </a:p>
          <a:p>
            <a:pPr algn="just" rtl="1">
              <a:lnSpc>
                <a:spcPct val="115000"/>
              </a:lnSpc>
              <a:spcAft>
                <a:spcPts val="1000"/>
              </a:spcAft>
            </a:pPr>
            <a:r>
              <a:rPr lang="en-US" sz="2200" b="1" dirty="0" smtClean="0">
                <a:solidFill>
                  <a:srgbClr val="0070C0"/>
                </a:solidFill>
                <a:ea typeface="Calibri"/>
                <a:cs typeface="Adobe Arabic" pitchFamily="18" charset="-78"/>
              </a:rPr>
              <a:t> </a:t>
            </a:r>
            <a:r>
              <a:rPr lang="ar-EG" sz="2200" b="1" dirty="0" smtClean="0">
                <a:ea typeface="Calibri"/>
                <a:cs typeface="Adobe Arabic" pitchFamily="18" charset="-78"/>
              </a:rPr>
              <a:t>يُعد </a:t>
            </a:r>
            <a:r>
              <a:rPr lang="ar-EG" sz="2200" b="1" dirty="0">
                <a:ea typeface="Calibri"/>
                <a:cs typeface="Adobe Arabic" pitchFamily="18" charset="-78"/>
              </a:rPr>
              <a:t>تحليل التقييم أحد أنواع التحليل المالي الرئيسة، إذ إن تقييم الأعمال يُمكن أن يتم بالعديد من الطُرق والأساليب، لذا يستخدم المُحللون مجموعة من الأساليب التي تُساعد على الوُصول إلى تقييمٍ معقول، ومن الأمثلة على التقييم ما يأتي: </a:t>
            </a:r>
            <a:endParaRPr lang="en-US" sz="2200" dirty="0">
              <a:ea typeface="Calibri"/>
              <a:cs typeface="Arial"/>
            </a:endParaRPr>
          </a:p>
          <a:p>
            <a:pPr marL="342900" lvl="0" indent="-342900" algn="just" rtl="1">
              <a:lnSpc>
                <a:spcPct val="115000"/>
              </a:lnSpc>
              <a:spcAft>
                <a:spcPts val="0"/>
              </a:spcAft>
              <a:buClr>
                <a:srgbClr val="C00000"/>
              </a:buClr>
              <a:buFont typeface="Symbol"/>
              <a:buChar char=""/>
            </a:pPr>
            <a:r>
              <a:rPr lang="ar-EG" sz="2200" b="1" dirty="0">
                <a:ea typeface="Calibri"/>
                <a:cs typeface="Adobe Arabic" pitchFamily="18" charset="-78"/>
              </a:rPr>
              <a:t>حساب نهج التكلفة. </a:t>
            </a:r>
            <a:endParaRPr lang="en-US" sz="2200" dirty="0">
              <a:ea typeface="Calibri"/>
              <a:cs typeface="Arial"/>
            </a:endParaRPr>
          </a:p>
          <a:p>
            <a:pPr marL="342900" lvl="0" indent="-342900" algn="just" rtl="1">
              <a:lnSpc>
                <a:spcPct val="115000"/>
              </a:lnSpc>
              <a:spcAft>
                <a:spcPts val="0"/>
              </a:spcAft>
              <a:buClr>
                <a:srgbClr val="C00000"/>
              </a:buClr>
              <a:buFont typeface="Symbol"/>
              <a:buChar char=""/>
            </a:pPr>
            <a:r>
              <a:rPr lang="ar-EG" sz="2200" b="1" dirty="0">
                <a:ea typeface="Calibri"/>
                <a:cs typeface="Adobe Arabic" pitchFamily="18" charset="-78"/>
              </a:rPr>
              <a:t>حساب القيمة النسبية (نهج السوق). </a:t>
            </a:r>
            <a:endParaRPr lang="en-US" sz="2200" dirty="0">
              <a:ea typeface="Calibri"/>
              <a:cs typeface="Arial"/>
            </a:endParaRPr>
          </a:p>
          <a:p>
            <a:pPr marL="342900" lvl="0" indent="-342900" algn="just" rtl="1">
              <a:lnSpc>
                <a:spcPct val="115000"/>
              </a:lnSpc>
              <a:spcAft>
                <a:spcPts val="0"/>
              </a:spcAft>
              <a:buClr>
                <a:srgbClr val="C00000"/>
              </a:buClr>
              <a:buFont typeface="Symbol"/>
              <a:buChar char=""/>
            </a:pPr>
            <a:r>
              <a:rPr lang="ar-EG" sz="2200" b="1" dirty="0">
                <a:ea typeface="Calibri"/>
                <a:cs typeface="Adobe Arabic" pitchFamily="18" charset="-78"/>
              </a:rPr>
              <a:t>حساب تحليل الشركة المُقارن. حساب القيمة الجوهرية. </a:t>
            </a:r>
            <a:endParaRPr lang="en-US" sz="2200" dirty="0">
              <a:ea typeface="Calibri"/>
              <a:cs typeface="Arial"/>
            </a:endParaRPr>
          </a:p>
          <a:p>
            <a:pPr marL="342900" lvl="0" indent="-342900" algn="just" rtl="1">
              <a:lnSpc>
                <a:spcPct val="115000"/>
              </a:lnSpc>
              <a:spcAft>
                <a:spcPts val="1000"/>
              </a:spcAft>
              <a:buClr>
                <a:srgbClr val="C00000"/>
              </a:buClr>
              <a:buFont typeface="Symbol"/>
              <a:buChar char=""/>
            </a:pPr>
            <a:r>
              <a:rPr lang="ar-EG" sz="2200" b="1" dirty="0">
                <a:ea typeface="Calibri"/>
                <a:cs typeface="Adobe Arabic" pitchFamily="18" charset="-78"/>
              </a:rPr>
              <a:t>تحليل التدفق النقدي المخصوم. </a:t>
            </a:r>
            <a:endParaRPr lang="en-US" sz="2200" dirty="0">
              <a:ea typeface="Calibri"/>
              <a:cs typeface="Arial"/>
            </a:endParaRPr>
          </a:p>
        </p:txBody>
      </p:sp>
      <p:pic>
        <p:nvPicPr>
          <p:cNvPr id="1229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6043" y="2590800"/>
            <a:ext cx="4434155" cy="2980039"/>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مستطيل 2"/>
          <p:cNvSpPr/>
          <p:nvPr/>
        </p:nvSpPr>
        <p:spPr>
          <a:xfrm>
            <a:off x="0" y="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3"/>
              </a:rPr>
              <a:t>www.dawliatraining.com</a:t>
            </a:r>
            <a:endParaRPr lang="en-US" sz="1100">
              <a:effectLst/>
              <a:ea typeface="Calibri"/>
              <a:cs typeface="Arial"/>
            </a:endParaRPr>
          </a:p>
        </p:txBody>
      </p:sp>
      <p:pic>
        <p:nvPicPr>
          <p:cNvPr id="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6400800"/>
            <a:ext cx="12192000"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2"/>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649" y="6328012"/>
            <a:ext cx="12252960" cy="66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0951335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Half Frame 4"/>
          <p:cNvSpPr/>
          <p:nvPr/>
        </p:nvSpPr>
        <p:spPr>
          <a:xfrm>
            <a:off x="0" y="17068"/>
            <a:ext cx="7745361" cy="2192731"/>
          </a:xfrm>
          <a:prstGeom prst="halfFrame">
            <a:avLst/>
          </a:prstGeom>
          <a:solidFill>
            <a:srgbClr val="4F81BD"/>
          </a:solidFill>
          <a:ln w="25400" cap="flat" cmpd="sng" algn="ctr">
            <a:solidFill>
              <a:srgbClr val="4F81BD">
                <a:shade val="50000"/>
              </a:srgbClr>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 name="Rectangle 1"/>
          <p:cNvSpPr/>
          <p:nvPr/>
        </p:nvSpPr>
        <p:spPr>
          <a:xfrm>
            <a:off x="4343400" y="1085990"/>
            <a:ext cx="7543800" cy="4476610"/>
          </a:xfrm>
          <a:prstGeom prst="rect">
            <a:avLst/>
          </a:prstGeom>
        </p:spPr>
        <p:txBody>
          <a:bodyPr wrap="square">
            <a:spAutoFit/>
          </a:bodyPr>
          <a:lstStyle/>
          <a:p>
            <a:pPr algn="just" rtl="1">
              <a:lnSpc>
                <a:spcPct val="115000"/>
              </a:lnSpc>
              <a:spcAft>
                <a:spcPts val="1000"/>
              </a:spcAft>
            </a:pPr>
            <a:r>
              <a:rPr lang="ar-EG" sz="2800" b="1" dirty="0">
                <a:solidFill>
                  <a:srgbClr val="C00000"/>
                </a:solidFill>
                <a:ea typeface="Calibri"/>
                <a:cs typeface="Adobe Arabic" pitchFamily="18" charset="-78"/>
              </a:rPr>
              <a:t>أهداف التخطيط </a:t>
            </a:r>
            <a:r>
              <a:rPr lang="ar-EG" sz="2800" b="1" dirty="0" smtClean="0">
                <a:solidFill>
                  <a:srgbClr val="C00000"/>
                </a:solidFill>
                <a:ea typeface="Calibri"/>
                <a:cs typeface="Adobe Arabic" pitchFamily="18" charset="-78"/>
              </a:rPr>
              <a:t>المالي</a:t>
            </a:r>
            <a:r>
              <a:rPr lang="ar-JO" sz="2800" b="1" dirty="0" smtClean="0">
                <a:solidFill>
                  <a:srgbClr val="C00000"/>
                </a:solidFill>
                <a:ea typeface="Calibri"/>
                <a:cs typeface="Adobe Arabic" pitchFamily="18" charset="-78"/>
              </a:rPr>
              <a:t>:</a:t>
            </a:r>
            <a:endParaRPr lang="en-US" sz="2800" dirty="0">
              <a:ea typeface="Calibri"/>
              <a:cs typeface="Arial"/>
            </a:endParaRPr>
          </a:p>
          <a:p>
            <a:pPr algn="just" rtl="1">
              <a:lnSpc>
                <a:spcPct val="115000"/>
              </a:lnSpc>
              <a:spcAft>
                <a:spcPts val="1000"/>
              </a:spcAft>
            </a:pPr>
            <a:r>
              <a:rPr lang="ar-SA" sz="2200" b="1" dirty="0">
                <a:solidFill>
                  <a:srgbClr val="365F91"/>
                </a:solidFill>
                <a:ea typeface="Calibri"/>
                <a:cs typeface="Adobe Arabic" pitchFamily="18" charset="-78"/>
                <a:hlinkClick r:id="rId3"/>
              </a:rPr>
              <a:t>يسعى التخطيط المالي إلى تحقيق هدفين هما: </a:t>
            </a:r>
            <a:endParaRPr lang="en-US" sz="2200" dirty="0">
              <a:ea typeface="Calibri"/>
              <a:cs typeface="Arial"/>
            </a:endParaRPr>
          </a:p>
          <a:p>
            <a:pPr algn="just" rtl="1">
              <a:lnSpc>
                <a:spcPct val="115000"/>
              </a:lnSpc>
              <a:spcAft>
                <a:spcPts val="1000"/>
              </a:spcAft>
            </a:pPr>
            <a:r>
              <a:rPr lang="ar-SA" sz="2200" b="1" dirty="0">
                <a:solidFill>
                  <a:srgbClr val="0070C0"/>
                </a:solidFill>
                <a:ea typeface="Calibri"/>
                <a:cs typeface="Adobe Arabic" pitchFamily="18" charset="-78"/>
              </a:rPr>
              <a:t>ضمان توفير المال: </a:t>
            </a:r>
            <a:r>
              <a:rPr lang="ar-SA" sz="2200" b="1" dirty="0">
                <a:ea typeface="Calibri"/>
                <a:cs typeface="Adobe Arabic" pitchFamily="18" charset="-78"/>
              </a:rPr>
              <a:t>هو الهدف الأساسي والأول من أهداف التخطيط المالي؛ إذ من المهم وجود مالٍ كافٍ في الشركة؛ من أجل تنفيذ العديد من النشاطات والمهام، مثل الحصول على أصول طويلة الأجل، وتغطية المصاريف اليوميّة، وضمان وجود تمويل مالي في الوقت المناسب. </a:t>
            </a:r>
            <a:endParaRPr lang="en-US" sz="2200" dirty="0">
              <a:ea typeface="Calibri"/>
              <a:cs typeface="Arial"/>
            </a:endParaRPr>
          </a:p>
          <a:p>
            <a:pPr algn="just" rtl="1">
              <a:lnSpc>
                <a:spcPct val="115000"/>
              </a:lnSpc>
              <a:spcAft>
                <a:spcPts val="1000"/>
              </a:spcAft>
            </a:pPr>
            <a:r>
              <a:rPr lang="ar-SA" sz="2200" b="1" dirty="0">
                <a:solidFill>
                  <a:srgbClr val="0070C0"/>
                </a:solidFill>
                <a:ea typeface="Calibri"/>
                <a:cs typeface="Adobe Arabic" pitchFamily="18" charset="-78"/>
              </a:rPr>
              <a:t>عدم استخدام موارد الشركة وإهدارها دون داعٍ: </a:t>
            </a:r>
            <a:r>
              <a:rPr lang="ar-SA" sz="2200" b="1" dirty="0">
                <a:ea typeface="Calibri"/>
                <a:cs typeface="Adobe Arabic" pitchFamily="18" charset="-78"/>
              </a:rPr>
              <a:t>هو الهدف الثاني للتخطيط الماليّ، والمرتبط بالتمويل الزائد للموارد الذي يتشابه مع نقص أو عدم كفاية المال، في حالة وجود فائض ماليّ من المهم تطبيق التخطيط الجيد لاستثمار هذه الموارد الماليّة؛ من خلال الاستفادة منها بأفضل الطُرق الممكنة، وتجنب إهدارها الذي قد يؤدي إلى حدوث خسارة ماليّة كبيرة للشركة، ويتمُّ تطبيق التخطيط المالي للمنشآت على مدة زمنيّة قصيرة أو طويلة. </a:t>
            </a:r>
            <a:endParaRPr lang="en-US" sz="2200" dirty="0">
              <a:ea typeface="Calibri"/>
              <a:cs typeface="Arial"/>
            </a:endParaRPr>
          </a:p>
        </p:txBody>
      </p:sp>
      <p:pic>
        <p:nvPicPr>
          <p:cNvPr id="1331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3133725"/>
            <a:ext cx="3451755" cy="258127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مستطيل 2"/>
          <p:cNvSpPr/>
          <p:nvPr/>
        </p:nvSpPr>
        <p:spPr>
          <a:xfrm>
            <a:off x="0" y="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3"/>
              </a:rPr>
              <a:t>www.dawliatraining.com</a:t>
            </a:r>
            <a:endParaRPr lang="en-US" sz="1100">
              <a:effectLst/>
              <a:ea typeface="Calibri"/>
              <a:cs typeface="Arial"/>
            </a:endParaRPr>
          </a:p>
        </p:txBody>
      </p:sp>
      <p:pic>
        <p:nvPicPr>
          <p:cNvPr id="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6400800"/>
            <a:ext cx="12192000"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2"/>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649" y="6328012"/>
            <a:ext cx="12252960" cy="66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4709117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Half Frame 4"/>
          <p:cNvSpPr/>
          <p:nvPr/>
        </p:nvSpPr>
        <p:spPr>
          <a:xfrm>
            <a:off x="0" y="17068"/>
            <a:ext cx="7745361" cy="2192731"/>
          </a:xfrm>
          <a:prstGeom prst="halfFrame">
            <a:avLst/>
          </a:prstGeom>
          <a:solidFill>
            <a:srgbClr val="4F81BD"/>
          </a:solidFill>
          <a:ln w="25400" cap="flat" cmpd="sng" algn="ctr">
            <a:solidFill>
              <a:srgbClr val="4F81BD">
                <a:shade val="50000"/>
              </a:srgbClr>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 name="Rectangle 1"/>
          <p:cNvSpPr/>
          <p:nvPr/>
        </p:nvSpPr>
        <p:spPr>
          <a:xfrm>
            <a:off x="4876800" y="838200"/>
            <a:ext cx="7086600" cy="5088573"/>
          </a:xfrm>
          <a:prstGeom prst="rect">
            <a:avLst/>
          </a:prstGeom>
        </p:spPr>
        <p:txBody>
          <a:bodyPr wrap="square">
            <a:spAutoFit/>
          </a:bodyPr>
          <a:lstStyle/>
          <a:p>
            <a:pPr algn="r" rtl="1">
              <a:spcAft>
                <a:spcPts val="1000"/>
              </a:spcAft>
            </a:pPr>
            <a:r>
              <a:rPr lang="ar-SA" sz="2400" b="1" u="sng" dirty="0">
                <a:solidFill>
                  <a:srgbClr val="C00000"/>
                </a:solidFill>
                <a:ea typeface="Calibri"/>
                <a:cs typeface="Adobe Arabic" pitchFamily="18" charset="-78"/>
              </a:rPr>
              <a:t>أهمية التخطيط المالي</a:t>
            </a:r>
            <a:endParaRPr lang="en-US" sz="2400" dirty="0">
              <a:ea typeface="Calibri"/>
              <a:cs typeface="Arial"/>
            </a:endParaRPr>
          </a:p>
          <a:p>
            <a:pPr algn="r" rtl="1">
              <a:spcAft>
                <a:spcPts val="1000"/>
              </a:spcAft>
            </a:pPr>
            <a:r>
              <a:rPr lang="ar-SA" sz="2400" b="1" dirty="0">
                <a:solidFill>
                  <a:srgbClr val="0070C0"/>
                </a:solidFill>
                <a:ea typeface="Calibri"/>
                <a:cs typeface="Adobe Arabic" pitchFamily="18" charset="-78"/>
                <a:hlinkClick r:id="rId2"/>
              </a:rPr>
              <a:t> إنّ التخطيط الماليّ الصحيح يعتبر من وسائل نجاح المشروعات التجاريّة، وتشمل أهميته النقاط الآتية:</a:t>
            </a:r>
            <a:endParaRPr lang="en-US" sz="2400" dirty="0">
              <a:ea typeface="Calibri"/>
              <a:cs typeface="Arial"/>
            </a:endParaRPr>
          </a:p>
          <a:p>
            <a:pPr marL="342900" lvl="0" indent="-342900" algn="justLow" rtl="1">
              <a:spcAft>
                <a:spcPts val="1200"/>
              </a:spcAft>
              <a:buClr>
                <a:srgbClr val="C00000"/>
              </a:buClr>
              <a:buFont typeface="Symbol"/>
              <a:buChar char=""/>
            </a:pPr>
            <a:r>
              <a:rPr lang="ar-SA" sz="2400" b="1" dirty="0">
                <a:ea typeface="Calibri"/>
                <a:cs typeface="Adobe Arabic" pitchFamily="18" charset="-78"/>
              </a:rPr>
              <a:t>المحافظة على الأموال: هي تقدير التخطيط المالي للحاجات المناسبة أثناء التعامل مع المال، ممّا يساهم في تجنّب هدره وضياعه في حالات الإفراط الرأسماليّ. </a:t>
            </a:r>
            <a:endParaRPr lang="en-US" sz="2400" dirty="0">
              <a:ea typeface="Calibri"/>
              <a:cs typeface="Arial"/>
            </a:endParaRPr>
          </a:p>
          <a:p>
            <a:pPr marL="342900" lvl="0" indent="-342900" algn="justLow" rtl="1">
              <a:spcAft>
                <a:spcPts val="1200"/>
              </a:spcAft>
              <a:buClr>
                <a:srgbClr val="C00000"/>
              </a:buClr>
              <a:buFont typeface="Symbol"/>
              <a:buChar char=""/>
            </a:pPr>
            <a:r>
              <a:rPr lang="ar-SA" sz="2400" b="1" dirty="0">
                <a:ea typeface="Calibri"/>
                <a:cs typeface="Adobe Arabic" pitchFamily="18" charset="-78"/>
              </a:rPr>
              <a:t>المساعدة على اختيار الهيكل الرأسماليّ المناسب: بالمشاركة في ترتيب الأموال ذات المصادر المتنوّعة، وتُستخدم في الفترات الزمنيّة قصيرة الأجل، ومتوسطة الأجل، وطويلة الأجل. </a:t>
            </a:r>
            <a:endParaRPr lang="en-US" sz="2400" dirty="0">
              <a:ea typeface="Calibri"/>
              <a:cs typeface="Arial"/>
            </a:endParaRPr>
          </a:p>
          <a:p>
            <a:pPr marL="342900" lvl="0" indent="-342900" algn="justLow" rtl="1">
              <a:spcAft>
                <a:spcPts val="1000"/>
              </a:spcAft>
              <a:buClr>
                <a:srgbClr val="C00000"/>
              </a:buClr>
              <a:buFont typeface="Symbol"/>
              <a:buChar char=""/>
            </a:pPr>
            <a:r>
              <a:rPr lang="ar-SA" sz="2400" b="1" dirty="0">
                <a:ea typeface="Calibri"/>
                <a:cs typeface="Adobe Arabic" pitchFamily="18" charset="-78"/>
              </a:rPr>
              <a:t>ويُعدُّ التخطيط الماليّ من الأمور الضروريّة للاستفادة من مصادر المال في الأوقات المناسبة؛ إذ إنّ الأموال طويلة الأجل يتمُّ الحصول عليها من أصحاب السندات والمساهمين، ويتمُّ تحصيل الأموال متوسطة الأجل من المؤسسات الماليّة، أمّا الأموال قصيرة الأجل فهي الأموال الخاصة في المصارف التجاريّة. </a:t>
            </a:r>
            <a:endParaRPr lang="en-US" sz="2400" dirty="0">
              <a:ea typeface="Calibri"/>
              <a:cs typeface="Arial"/>
            </a:endParaRPr>
          </a:p>
        </p:txBody>
      </p:sp>
      <p:pic>
        <p:nvPicPr>
          <p:cNvPr id="1433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7317" y="2743200"/>
            <a:ext cx="3535363" cy="25908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مستطيل 2"/>
          <p:cNvSpPr/>
          <p:nvPr/>
        </p:nvSpPr>
        <p:spPr>
          <a:xfrm>
            <a:off x="0" y="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2"/>
              </a:rPr>
              <a:t>www.dawliatraining.com</a:t>
            </a:r>
            <a:endParaRPr lang="en-US" sz="1100">
              <a:effectLst/>
              <a:ea typeface="Calibri"/>
              <a:cs typeface="Arial"/>
            </a:endParaRPr>
          </a:p>
        </p:txBody>
      </p:sp>
      <p:pic>
        <p:nvPicPr>
          <p:cNvPr id="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400800"/>
            <a:ext cx="12192000"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649" y="6328012"/>
            <a:ext cx="12252960" cy="66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7119532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Half Frame 4"/>
          <p:cNvSpPr/>
          <p:nvPr/>
        </p:nvSpPr>
        <p:spPr>
          <a:xfrm>
            <a:off x="0" y="0"/>
            <a:ext cx="7745361" cy="2192731"/>
          </a:xfrm>
          <a:prstGeom prst="halfFrame">
            <a:avLst/>
          </a:prstGeom>
          <a:solidFill>
            <a:srgbClr val="4F81BD"/>
          </a:solidFill>
          <a:ln w="25400" cap="flat" cmpd="sng" algn="ctr">
            <a:solidFill>
              <a:srgbClr val="4F81BD">
                <a:shade val="50000"/>
              </a:srgbClr>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 name="Rectangle 1"/>
          <p:cNvSpPr/>
          <p:nvPr/>
        </p:nvSpPr>
        <p:spPr>
          <a:xfrm>
            <a:off x="4419600" y="1222871"/>
            <a:ext cx="7620000" cy="4873129"/>
          </a:xfrm>
          <a:prstGeom prst="rect">
            <a:avLst/>
          </a:prstGeom>
        </p:spPr>
        <p:txBody>
          <a:bodyPr wrap="square">
            <a:spAutoFit/>
          </a:bodyPr>
          <a:lstStyle/>
          <a:p>
            <a:pPr algn="just" rtl="1">
              <a:spcAft>
                <a:spcPts val="1000"/>
              </a:spcAft>
            </a:pPr>
            <a:r>
              <a:rPr lang="ar-EG" sz="3200" b="1" dirty="0">
                <a:solidFill>
                  <a:srgbClr val="C00000"/>
                </a:solidFill>
                <a:ea typeface="Calibri"/>
                <a:cs typeface="Adobe Arabic" pitchFamily="18" charset="-78"/>
              </a:rPr>
              <a:t>مراحل التخطيط </a:t>
            </a:r>
            <a:r>
              <a:rPr lang="ar-EG" sz="3200" b="1" dirty="0" smtClean="0">
                <a:solidFill>
                  <a:srgbClr val="C00000"/>
                </a:solidFill>
                <a:ea typeface="Calibri"/>
                <a:cs typeface="Adobe Arabic" pitchFamily="18" charset="-78"/>
              </a:rPr>
              <a:t>المالي</a:t>
            </a:r>
            <a:r>
              <a:rPr lang="ar-JO" sz="3200" b="1" dirty="0" smtClean="0">
                <a:solidFill>
                  <a:srgbClr val="C00000"/>
                </a:solidFill>
                <a:ea typeface="Calibri"/>
                <a:cs typeface="Adobe Arabic" pitchFamily="18" charset="-78"/>
              </a:rPr>
              <a:t>:</a:t>
            </a:r>
            <a:endParaRPr lang="en-US" sz="3200" dirty="0">
              <a:ea typeface="Calibri"/>
              <a:cs typeface="Arial"/>
            </a:endParaRPr>
          </a:p>
          <a:p>
            <a:pPr algn="just" rtl="1">
              <a:spcAft>
                <a:spcPts val="1000"/>
              </a:spcAft>
            </a:pPr>
            <a:r>
              <a:rPr lang="ar-EG" sz="2200" b="1" dirty="0">
                <a:ea typeface="Calibri"/>
                <a:cs typeface="Adobe Arabic" pitchFamily="18" charset="-78"/>
                <a:hlinkClick r:id="rId2"/>
              </a:rPr>
              <a:t>مراحل التخطيط المالي يعتمد التخطيط الماليّ على تطبيق مجموعة من المراحل هي:</a:t>
            </a:r>
            <a:endParaRPr lang="en-US" sz="2200" dirty="0">
              <a:ea typeface="Calibri"/>
              <a:cs typeface="Arial"/>
            </a:endParaRPr>
          </a:p>
          <a:p>
            <a:pPr marL="342900" lvl="0" indent="-342900" algn="just" rtl="1">
              <a:spcAft>
                <a:spcPts val="1200"/>
              </a:spcAft>
              <a:buClr>
                <a:srgbClr val="C00000"/>
              </a:buClr>
              <a:buFont typeface="Symbol"/>
              <a:buChar char=""/>
            </a:pPr>
            <a:r>
              <a:rPr lang="ar-EG" sz="2200" b="1" dirty="0">
                <a:ea typeface="Calibri"/>
                <a:cs typeface="Adobe Arabic" pitchFamily="18" charset="-78"/>
              </a:rPr>
              <a:t>تحديد العلاقات بين العملاء والمُخططين: هي المرحلة الأولى من مراحل التخطيط الماليّ، وتعتمد على دور المُخطّط الماليّ في توثيق كافة الخدمات التي سيتمُّ تقديمها للعملاء، ممّا يساهم في تعزيز الاتفاق بين كلٍّ من المُخطط الماليّ والعميل حول طريقة اتخاذ القرارات. </a:t>
            </a:r>
            <a:endParaRPr lang="en-US" sz="2200" dirty="0">
              <a:ea typeface="Calibri"/>
              <a:cs typeface="Arial"/>
            </a:endParaRPr>
          </a:p>
          <a:p>
            <a:pPr marL="342900" lvl="0" indent="-342900" algn="just" rtl="1">
              <a:spcAft>
                <a:spcPts val="1200"/>
              </a:spcAft>
              <a:buClr>
                <a:srgbClr val="C00000"/>
              </a:buClr>
              <a:buFont typeface="Symbol"/>
              <a:buChar char=""/>
            </a:pPr>
            <a:r>
              <a:rPr lang="ar-EG" sz="2200" b="1" dirty="0">
                <a:ea typeface="Calibri"/>
                <a:cs typeface="Adobe Arabic" pitchFamily="18" charset="-78"/>
              </a:rPr>
              <a:t>جمع البيانات الخاصة في العملاء: هو دور المُخطط الماليّ في الحصول على البيانات المناسبة والخاصة في كلِّ عميل؛ ممّا يساهم في تحديد الوضع الماليّ الخاص بكافة العملاء، وطبيعة موقفهم من المخاطرة، وأهدافهم الشخصيّة.</a:t>
            </a:r>
            <a:endParaRPr lang="en-US" sz="2200" dirty="0">
              <a:ea typeface="Calibri"/>
              <a:cs typeface="Arial"/>
            </a:endParaRPr>
          </a:p>
          <a:p>
            <a:pPr marL="342900" lvl="0" indent="-342900" algn="just" rtl="1">
              <a:spcAft>
                <a:spcPts val="1000"/>
              </a:spcAft>
              <a:buClr>
                <a:srgbClr val="C00000"/>
              </a:buClr>
              <a:buFont typeface="Symbol"/>
              <a:buChar char=""/>
            </a:pPr>
            <a:r>
              <a:rPr lang="ar-EG" sz="2200" b="1" dirty="0">
                <a:ea typeface="Calibri"/>
                <a:cs typeface="Adobe Arabic" pitchFamily="18" charset="-78"/>
              </a:rPr>
              <a:t>تقييم الوضع الماليّ الخاص في العملاء: هي المرحلة الثالثة من مراحل التخطيط الماليّ، وتعتمد على تحليل المعلومات الخاصّة في العملاء؛ من أجل تقييم أوضاعهم الماليّة، وتحديد الأمور التي يجب القيام بها لتحقيق الأهداف، ويشمل هذا التقييم تحليل الأصول الماليّة للعميل، والالتزامات والنفقات المترتّبة عليه، والاستثمارات أو المتطلبات الضريبيّة.</a:t>
            </a:r>
            <a:endParaRPr lang="en-US" sz="2200" dirty="0">
              <a:ea typeface="Calibri"/>
              <a:cs typeface="Arial"/>
            </a:endParaRPr>
          </a:p>
        </p:txBody>
      </p:sp>
      <p:pic>
        <p:nvPicPr>
          <p:cNvPr id="1536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75" y="2841392"/>
            <a:ext cx="3965575" cy="264500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مستطيل 2"/>
          <p:cNvSpPr/>
          <p:nvPr/>
        </p:nvSpPr>
        <p:spPr>
          <a:xfrm>
            <a:off x="0" y="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2"/>
              </a:rPr>
              <a:t>www.dawliatraining.com</a:t>
            </a:r>
            <a:endParaRPr lang="en-US" sz="1100">
              <a:effectLst/>
              <a:ea typeface="Calibri"/>
              <a:cs typeface="Arial"/>
            </a:endParaRPr>
          </a:p>
        </p:txBody>
      </p:sp>
      <p:pic>
        <p:nvPicPr>
          <p:cNvPr id="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400800"/>
            <a:ext cx="12192000"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649" y="6328012"/>
            <a:ext cx="12252960" cy="66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090902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795465" y="861104"/>
            <a:ext cx="9144000" cy="729430"/>
          </a:xfrm>
          <a:prstGeom prst="rect">
            <a:avLst/>
          </a:prstGeom>
        </p:spPr>
        <p:txBody>
          <a:bodyPr wrap="square">
            <a:spAutoFit/>
          </a:bodyPr>
          <a:lstStyle/>
          <a:p>
            <a:pPr algn="just" rtl="1">
              <a:lnSpc>
                <a:spcPct val="115000"/>
              </a:lnSpc>
              <a:spcAft>
                <a:spcPts val="1000"/>
              </a:spcAft>
            </a:pPr>
            <a:r>
              <a:rPr lang="ar-EG" sz="3600" b="1" u="sng" dirty="0">
                <a:solidFill>
                  <a:schemeClr val="accent1">
                    <a:lumMod val="75000"/>
                  </a:schemeClr>
                </a:solidFill>
                <a:latin typeface="Adobe Arabic" pitchFamily="18" charset="-78"/>
                <a:ea typeface="Calibri"/>
                <a:cs typeface="Adobe Arabic" pitchFamily="18" charset="-78"/>
                <a:hlinkClick r:id="rId2"/>
              </a:rPr>
              <a:t>يتوقع من المشاركين فى نهاية البرنامج التدريبى بأذن الله أن :</a:t>
            </a:r>
            <a:endParaRPr lang="en-US" sz="3600" dirty="0">
              <a:solidFill>
                <a:schemeClr val="accent1">
                  <a:lumMod val="75000"/>
                </a:schemeClr>
              </a:solidFill>
              <a:latin typeface="Adobe Arabic" pitchFamily="18" charset="-78"/>
              <a:ea typeface="Calibri"/>
              <a:cs typeface="Adobe Arabic" pitchFamily="18" charset="-78"/>
            </a:endParaRPr>
          </a:p>
        </p:txBody>
      </p:sp>
      <p:pic>
        <p:nvPicPr>
          <p:cNvPr id="8" name="Picture 7"/>
          <p:cNvPicPr>
            <a:picLocks noChangeAspect="1"/>
          </p:cNvPicPr>
          <p:nvPr/>
        </p:nvPicPr>
        <p:blipFill rotWithShape="1">
          <a:blip r:embed="rId3">
            <a:extLst>
              <a:ext uri="{28A0092B-C50C-407E-A947-70E740481C1C}">
                <a14:useLocalDpi xmlns:a14="http://schemas.microsoft.com/office/drawing/2010/main" val="0"/>
              </a:ext>
            </a:extLst>
          </a:blip>
          <a:srcRect l="11108" t="18049"/>
          <a:stretch/>
        </p:blipFill>
        <p:spPr>
          <a:xfrm>
            <a:off x="1171330" y="1905000"/>
            <a:ext cx="3248270" cy="4419600"/>
          </a:xfrm>
          <a:prstGeom prst="rect">
            <a:avLst/>
          </a:prstGeom>
        </p:spPr>
      </p:pic>
      <p:sp>
        <p:nvSpPr>
          <p:cNvPr id="6" name="Rectangle 5"/>
          <p:cNvSpPr/>
          <p:nvPr/>
        </p:nvSpPr>
        <p:spPr>
          <a:xfrm>
            <a:off x="4191000" y="1752600"/>
            <a:ext cx="7475983" cy="4766433"/>
          </a:xfrm>
          <a:prstGeom prst="rect">
            <a:avLst/>
          </a:prstGeom>
        </p:spPr>
        <p:txBody>
          <a:bodyPr wrap="square">
            <a:spAutoFit/>
          </a:bodyPr>
          <a:lstStyle/>
          <a:p>
            <a:pPr marL="342900" lvl="0" indent="-342900" algn="r" rtl="1">
              <a:lnSpc>
                <a:spcPct val="115000"/>
              </a:lnSpc>
              <a:spcAft>
                <a:spcPts val="0"/>
              </a:spcAft>
              <a:buFont typeface="Symbol"/>
              <a:buChar char=""/>
            </a:pPr>
            <a:r>
              <a:rPr lang="ar-EG" sz="2400" b="1" dirty="0">
                <a:ea typeface="Calibri"/>
                <a:cs typeface="Adobe Arabic" pitchFamily="18" charset="-78"/>
              </a:rPr>
              <a:t>أن يتعرف المتدرب </a:t>
            </a:r>
            <a:r>
              <a:rPr lang="ar-EG" sz="2400" b="1" dirty="0" smtClean="0">
                <a:ea typeface="Calibri"/>
                <a:cs typeface="Adobe Arabic" pitchFamily="18" charset="-78"/>
              </a:rPr>
              <a:t>على </a:t>
            </a:r>
            <a:r>
              <a:rPr lang="ar-EG" sz="2400" b="1" dirty="0">
                <a:ea typeface="Calibri"/>
                <a:cs typeface="Adobe Arabic" pitchFamily="18" charset="-78"/>
              </a:rPr>
              <a:t>تعريف التخطيط المالي وأهميته</a:t>
            </a:r>
            <a:endParaRPr lang="en-US" sz="1400" dirty="0">
              <a:ea typeface="Calibri"/>
              <a:cs typeface="Arial"/>
            </a:endParaRPr>
          </a:p>
          <a:p>
            <a:pPr marL="342900" lvl="0" indent="-342900" algn="r" rtl="1">
              <a:lnSpc>
                <a:spcPct val="115000"/>
              </a:lnSpc>
              <a:spcAft>
                <a:spcPts val="0"/>
              </a:spcAft>
              <a:buFont typeface="Symbol"/>
              <a:buChar char=""/>
            </a:pPr>
            <a:r>
              <a:rPr lang="ar-EG" sz="2400" b="1" dirty="0">
                <a:ea typeface="Calibri"/>
                <a:cs typeface="Adobe Arabic" pitchFamily="18" charset="-78"/>
              </a:rPr>
              <a:t>أن يلم المتدرب بأهداف التخطيط </a:t>
            </a:r>
            <a:r>
              <a:rPr lang="ar-EG" sz="2400" b="1" dirty="0" smtClean="0">
                <a:ea typeface="Calibri"/>
                <a:cs typeface="Adobe Arabic" pitchFamily="18" charset="-78"/>
              </a:rPr>
              <a:t>المالي</a:t>
            </a:r>
          </a:p>
          <a:p>
            <a:pPr marL="342900" lvl="0" indent="-342900" algn="r" rtl="1">
              <a:lnSpc>
                <a:spcPct val="115000"/>
              </a:lnSpc>
              <a:spcAft>
                <a:spcPts val="0"/>
              </a:spcAft>
              <a:buFont typeface="Symbol"/>
              <a:buChar char=""/>
            </a:pPr>
            <a:r>
              <a:rPr lang="ar-EG" sz="2400" b="1" dirty="0" smtClean="0">
                <a:ea typeface="Calibri"/>
                <a:cs typeface="Adobe Arabic" pitchFamily="18" charset="-78"/>
              </a:rPr>
              <a:t>أن يتعرف المتدرب على أنواع التخطيط المالي</a:t>
            </a:r>
          </a:p>
          <a:p>
            <a:pPr marL="342900" lvl="0" indent="-342900" algn="r" rtl="1">
              <a:lnSpc>
                <a:spcPct val="115000"/>
              </a:lnSpc>
              <a:spcAft>
                <a:spcPts val="0"/>
              </a:spcAft>
              <a:buFont typeface="Symbol"/>
              <a:buChar char=""/>
            </a:pPr>
            <a:r>
              <a:rPr lang="ar-EG" sz="2400" b="1" dirty="0" smtClean="0">
                <a:ea typeface="Calibri"/>
                <a:cs typeface="Adobe Arabic" pitchFamily="18" charset="-78"/>
              </a:rPr>
              <a:t>أن </a:t>
            </a:r>
            <a:r>
              <a:rPr lang="ar-EG" sz="2400" b="1" dirty="0">
                <a:ea typeface="Calibri"/>
                <a:cs typeface="Adobe Arabic" pitchFamily="18" charset="-78"/>
              </a:rPr>
              <a:t>يدرك المتدرب مراحل التخطيط المالي</a:t>
            </a:r>
            <a:endParaRPr lang="en-US" sz="1400" dirty="0">
              <a:ea typeface="Calibri"/>
              <a:cs typeface="Arial"/>
            </a:endParaRPr>
          </a:p>
          <a:p>
            <a:pPr marL="342900" lvl="0" indent="-342900" algn="r" rtl="1">
              <a:lnSpc>
                <a:spcPct val="115000"/>
              </a:lnSpc>
              <a:spcAft>
                <a:spcPts val="0"/>
              </a:spcAft>
              <a:buFont typeface="Symbol"/>
              <a:buChar char=""/>
            </a:pPr>
            <a:r>
              <a:rPr lang="ar-EG" sz="2400" b="1" dirty="0">
                <a:ea typeface="Calibri"/>
                <a:cs typeface="Adobe Arabic" pitchFamily="18" charset="-78"/>
              </a:rPr>
              <a:t>أن يتعرف المتدرب </a:t>
            </a:r>
            <a:r>
              <a:rPr lang="ar-EG" sz="2400" b="1" dirty="0" smtClean="0">
                <a:ea typeface="Calibri"/>
                <a:cs typeface="Adobe Arabic" pitchFamily="18" charset="-78"/>
              </a:rPr>
              <a:t>على </a:t>
            </a:r>
            <a:r>
              <a:rPr lang="ar-EG" sz="2400" b="1" dirty="0">
                <a:ea typeface="Calibri"/>
                <a:cs typeface="Adobe Arabic" pitchFamily="18" charset="-78"/>
              </a:rPr>
              <a:t>مبادئ التخطيط المالي</a:t>
            </a:r>
            <a:endParaRPr lang="en-US" sz="1400" dirty="0">
              <a:ea typeface="Calibri"/>
              <a:cs typeface="Arial"/>
            </a:endParaRPr>
          </a:p>
          <a:p>
            <a:pPr marL="342900" lvl="0" indent="-342900" algn="r" rtl="1">
              <a:lnSpc>
                <a:spcPct val="115000"/>
              </a:lnSpc>
              <a:spcAft>
                <a:spcPts val="0"/>
              </a:spcAft>
              <a:buFont typeface="Symbol"/>
              <a:buChar char=""/>
            </a:pPr>
            <a:r>
              <a:rPr lang="ar-EG" sz="2400" b="1" dirty="0">
                <a:ea typeface="Calibri"/>
                <a:cs typeface="Adobe Arabic" pitchFamily="18" charset="-78"/>
              </a:rPr>
              <a:t>أن يلم المتدرب بأساسيات التخطيط المالي </a:t>
            </a:r>
            <a:endParaRPr lang="en-US" sz="1400" dirty="0">
              <a:ea typeface="Calibri"/>
              <a:cs typeface="Arial"/>
            </a:endParaRPr>
          </a:p>
          <a:p>
            <a:pPr marL="342900" lvl="0" indent="-342900" algn="r" rtl="1">
              <a:lnSpc>
                <a:spcPct val="115000"/>
              </a:lnSpc>
              <a:spcAft>
                <a:spcPts val="0"/>
              </a:spcAft>
              <a:buFont typeface="Symbol"/>
              <a:buChar char=""/>
            </a:pPr>
            <a:r>
              <a:rPr lang="ar-EG" sz="2400" b="1" dirty="0">
                <a:ea typeface="Calibri"/>
                <a:cs typeface="Adobe Arabic" pitchFamily="18" charset="-78"/>
              </a:rPr>
              <a:t>أن يصبح المتدرب </a:t>
            </a:r>
            <a:r>
              <a:rPr lang="ar-EG" sz="2400" b="1" dirty="0" smtClean="0">
                <a:ea typeface="Calibri"/>
                <a:cs typeface="Adobe Arabic" pitchFamily="18" charset="-78"/>
              </a:rPr>
              <a:t>على </a:t>
            </a:r>
            <a:r>
              <a:rPr lang="ar-EG" sz="2400" b="1" dirty="0">
                <a:ea typeface="Calibri"/>
                <a:cs typeface="Adobe Arabic" pitchFamily="18" charset="-78"/>
              </a:rPr>
              <a:t>علم بالتخطيط المالي الشخصي</a:t>
            </a:r>
            <a:endParaRPr lang="en-US" sz="1400" dirty="0">
              <a:ea typeface="Calibri"/>
              <a:cs typeface="Arial"/>
            </a:endParaRPr>
          </a:p>
          <a:p>
            <a:pPr marL="342900" lvl="0" indent="-342900" algn="r" rtl="1">
              <a:lnSpc>
                <a:spcPct val="115000"/>
              </a:lnSpc>
              <a:spcAft>
                <a:spcPts val="0"/>
              </a:spcAft>
              <a:buFont typeface="Symbol"/>
              <a:buChar char=""/>
            </a:pPr>
            <a:r>
              <a:rPr lang="ar-EG" sz="2400" b="1" dirty="0">
                <a:ea typeface="Calibri"/>
                <a:cs typeface="Adobe Arabic" pitchFamily="18" charset="-78"/>
              </a:rPr>
              <a:t>أن يلاحظ المتدرب مزايا التخطيط المالي</a:t>
            </a:r>
            <a:endParaRPr lang="en-US" sz="1400" dirty="0">
              <a:ea typeface="Calibri"/>
              <a:cs typeface="Arial"/>
            </a:endParaRPr>
          </a:p>
          <a:p>
            <a:pPr marL="342900" lvl="0" indent="-342900" algn="r" rtl="1">
              <a:lnSpc>
                <a:spcPct val="115000"/>
              </a:lnSpc>
              <a:spcAft>
                <a:spcPts val="1000"/>
              </a:spcAft>
              <a:buFont typeface="Symbol"/>
              <a:buChar char=""/>
            </a:pPr>
            <a:r>
              <a:rPr lang="ar-EG" sz="2400" b="1" dirty="0">
                <a:ea typeface="Calibri"/>
                <a:cs typeface="Adobe Arabic" pitchFamily="18" charset="-78"/>
              </a:rPr>
              <a:t>أن يعي المتدرب معوقات التخطيط المالي</a:t>
            </a:r>
            <a:endParaRPr lang="en-US" sz="1400" dirty="0">
              <a:ea typeface="Calibri"/>
              <a:cs typeface="Arial"/>
            </a:endParaRPr>
          </a:p>
          <a:p>
            <a:pPr algn="r" rtl="1"/>
            <a:endParaRPr lang="ar-EG" sz="2400" b="1" dirty="0">
              <a:solidFill>
                <a:prstClr val="black"/>
              </a:solidFill>
              <a:latin typeface="Adobe Arabic" pitchFamily="18" charset="-78"/>
              <a:ea typeface="Calibri"/>
              <a:cs typeface="Adobe Arabic" pitchFamily="18" charset="-78"/>
            </a:endParaRPr>
          </a:p>
          <a:p>
            <a:pPr marL="228600" algn="r" rtl="1">
              <a:lnSpc>
                <a:spcPct val="115000"/>
              </a:lnSpc>
              <a:spcAft>
                <a:spcPts val="1000"/>
              </a:spcAft>
            </a:pPr>
            <a:r>
              <a:rPr lang="ar-SA" sz="2000" b="1" dirty="0">
                <a:solidFill>
                  <a:srgbClr val="D60093"/>
                </a:solidFill>
                <a:latin typeface="Adobe Arabic" pitchFamily="18" charset="-78"/>
                <a:ea typeface="Calibri"/>
                <a:cs typeface="Adobe Arabic" pitchFamily="18" charset="-78"/>
              </a:rPr>
              <a:t> </a:t>
            </a:r>
            <a:endParaRPr lang="en-US" sz="2000" dirty="0">
              <a:solidFill>
                <a:prstClr val="black"/>
              </a:solidFill>
              <a:latin typeface="Adobe Arabic" pitchFamily="18" charset="-78"/>
              <a:ea typeface="Calibri"/>
              <a:cs typeface="Adobe Arabic" pitchFamily="18" charset="-78"/>
            </a:endParaRPr>
          </a:p>
        </p:txBody>
      </p:sp>
      <p:sp>
        <p:nvSpPr>
          <p:cNvPr id="7" name="Half Frame 6"/>
          <p:cNvSpPr/>
          <p:nvPr/>
        </p:nvSpPr>
        <p:spPr>
          <a:xfrm>
            <a:off x="0" y="17068"/>
            <a:ext cx="7745361" cy="2192731"/>
          </a:xfrm>
          <a:prstGeom prst="halfFrame">
            <a:avLst/>
          </a:prstGeom>
          <a:solidFill>
            <a:srgbClr val="4F81BD"/>
          </a:solidFill>
          <a:ln w="25400" cap="flat" cmpd="sng" algn="ctr">
            <a:solidFill>
              <a:srgbClr val="4F81BD">
                <a:shade val="50000"/>
              </a:srgbClr>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9" name="مستطيل 2"/>
          <p:cNvSpPr/>
          <p:nvPr/>
        </p:nvSpPr>
        <p:spPr>
          <a:xfrm>
            <a:off x="0" y="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2"/>
              </a:rPr>
              <a:t>www.dawliatraining.com</a:t>
            </a:r>
            <a:endParaRPr lang="en-US" sz="1100" dirty="0">
              <a:effectLst/>
              <a:ea typeface="Calibri"/>
              <a:cs typeface="Arial"/>
            </a:endParaRPr>
          </a:p>
        </p:txBody>
      </p:sp>
      <p:pic>
        <p:nvPicPr>
          <p:cNvPr id="10"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400800"/>
            <a:ext cx="12192000"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0" name="Picture 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649" y="6328012"/>
            <a:ext cx="12252960" cy="66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5778052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Half Frame 4"/>
          <p:cNvSpPr/>
          <p:nvPr/>
        </p:nvSpPr>
        <p:spPr>
          <a:xfrm>
            <a:off x="0" y="0"/>
            <a:ext cx="7745361" cy="2192731"/>
          </a:xfrm>
          <a:prstGeom prst="halfFrame">
            <a:avLst/>
          </a:prstGeom>
          <a:solidFill>
            <a:srgbClr val="4F81BD"/>
          </a:solidFill>
          <a:ln w="25400" cap="flat" cmpd="sng" algn="ctr">
            <a:solidFill>
              <a:srgbClr val="4F81BD">
                <a:shade val="50000"/>
              </a:srgbClr>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 name="Rectangle 1"/>
          <p:cNvSpPr/>
          <p:nvPr/>
        </p:nvSpPr>
        <p:spPr>
          <a:xfrm>
            <a:off x="4876800" y="1295399"/>
            <a:ext cx="6858000" cy="4103688"/>
          </a:xfrm>
          <a:prstGeom prst="rect">
            <a:avLst/>
          </a:prstGeom>
        </p:spPr>
        <p:txBody>
          <a:bodyPr wrap="square">
            <a:spAutoFit/>
          </a:bodyPr>
          <a:lstStyle/>
          <a:p>
            <a:pPr algn="just" rtl="1">
              <a:spcAft>
                <a:spcPts val="1000"/>
              </a:spcAft>
            </a:pPr>
            <a:r>
              <a:rPr lang="ar-EG" sz="3200" b="1" dirty="0" smtClean="0">
                <a:solidFill>
                  <a:srgbClr val="002060"/>
                </a:solidFill>
                <a:latin typeface="Adobe Arabic" pitchFamily="18" charset="-78"/>
                <a:ea typeface="Calibri"/>
                <a:cs typeface="Adobe Arabic" pitchFamily="18" charset="-78"/>
              </a:rPr>
              <a:t>العوامل </a:t>
            </a:r>
            <a:r>
              <a:rPr lang="ar-EG" sz="3200" b="1" dirty="0">
                <a:solidFill>
                  <a:srgbClr val="002060"/>
                </a:solidFill>
                <a:latin typeface="Adobe Arabic" pitchFamily="18" charset="-78"/>
                <a:ea typeface="Calibri"/>
                <a:cs typeface="Adobe Arabic" pitchFamily="18" charset="-78"/>
              </a:rPr>
              <a:t>المؤثرة في التخطيط المالي </a:t>
            </a:r>
            <a:endParaRPr lang="en-US" sz="3200" dirty="0">
              <a:latin typeface="Adobe Arabic" pitchFamily="18" charset="-78"/>
              <a:ea typeface="Calibri"/>
              <a:cs typeface="Adobe Arabic" pitchFamily="18" charset="-78"/>
            </a:endParaRPr>
          </a:p>
          <a:p>
            <a:pPr algn="just" rtl="1">
              <a:spcAft>
                <a:spcPts val="1000"/>
              </a:spcAft>
            </a:pPr>
            <a:r>
              <a:rPr lang="ar-EG" sz="2400" b="1" dirty="0">
                <a:solidFill>
                  <a:srgbClr val="E36C0A"/>
                </a:solidFill>
                <a:ea typeface="Calibri"/>
                <a:cs typeface="Adobe Arabic" pitchFamily="18" charset="-78"/>
                <a:hlinkClick r:id="rId3"/>
              </a:rPr>
              <a:t>توجد مجموعة من العوامل التي تؤثر في التخطيط المالي من أهمها:</a:t>
            </a:r>
            <a:endParaRPr lang="en-US" sz="2400" dirty="0">
              <a:ea typeface="Calibri"/>
              <a:cs typeface="Arial"/>
            </a:endParaRPr>
          </a:p>
          <a:p>
            <a:pPr marL="342900" lvl="0" indent="-342900" algn="just" rtl="1">
              <a:spcAft>
                <a:spcPts val="1200"/>
              </a:spcAft>
              <a:buClr>
                <a:srgbClr val="C00000"/>
              </a:buClr>
              <a:buFont typeface="Symbol"/>
              <a:buChar char=""/>
            </a:pPr>
            <a:r>
              <a:rPr lang="ar-EG" sz="2400" b="1" dirty="0">
                <a:ea typeface="Calibri"/>
                <a:cs typeface="Adobe Arabic" pitchFamily="18" charset="-78"/>
              </a:rPr>
              <a:t>العوامل البشريّة: هي العوامل المتعلّقة بالأفراد ضمن المنشآت، ويعتمد تأثيرها على تطبيق مجموعة من الأمور من أهمها: اختيار القوى العاملة المؤهلة ذات الكفاءة، والخبرة المناسبة لضمان تحقيق الأهداف المطلوبة. </a:t>
            </a:r>
            <a:endParaRPr lang="en-US" sz="2400" dirty="0">
              <a:ea typeface="Calibri"/>
              <a:cs typeface="Arial"/>
            </a:endParaRPr>
          </a:p>
          <a:p>
            <a:pPr marL="342900" lvl="0" indent="-342900" algn="just" rtl="1">
              <a:spcAft>
                <a:spcPts val="1200"/>
              </a:spcAft>
              <a:buClr>
                <a:srgbClr val="C00000"/>
              </a:buClr>
              <a:buFont typeface="Symbol"/>
              <a:buChar char=""/>
            </a:pPr>
            <a:r>
              <a:rPr lang="ar-EG" sz="2400" b="1" dirty="0">
                <a:ea typeface="Calibri"/>
                <a:cs typeface="Adobe Arabic" pitchFamily="18" charset="-78"/>
              </a:rPr>
              <a:t>توفير التدريب الذي يساهم في دعم المهارات والمعارف الخاصّة بالموظفين. </a:t>
            </a:r>
            <a:endParaRPr lang="en-US" sz="2400" dirty="0">
              <a:ea typeface="Calibri"/>
              <a:cs typeface="Arial"/>
            </a:endParaRPr>
          </a:p>
          <a:p>
            <a:pPr marL="342900" lvl="0" indent="-342900" algn="just" rtl="1">
              <a:spcAft>
                <a:spcPts val="1000"/>
              </a:spcAft>
              <a:buClr>
                <a:srgbClr val="C00000"/>
              </a:buClr>
              <a:buFont typeface="Symbol"/>
              <a:buChar char=""/>
            </a:pPr>
            <a:r>
              <a:rPr lang="ar-EG" sz="2400" b="1" dirty="0">
                <a:ea typeface="Calibri"/>
                <a:cs typeface="Adobe Arabic" pitchFamily="18" charset="-78"/>
              </a:rPr>
              <a:t>العوامل التقنيّة: هي الدمج بين التخطيط الماليّ والتقنيات التكنولوجيّة المعاصرة، ممّا يؤدي إلى زيادة فعاليّة تطبيق النشاطات، ودعم الحصول على الأرباح وتقليل كمية التكاليف والخسائر.</a:t>
            </a:r>
            <a:endParaRPr lang="en-US" sz="2400" dirty="0">
              <a:ea typeface="Calibri"/>
              <a:cs typeface="Arial"/>
            </a:endParaRPr>
          </a:p>
        </p:txBody>
      </p:sp>
      <p:pic>
        <p:nvPicPr>
          <p:cNvPr id="1638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531" y="2895600"/>
            <a:ext cx="4400550" cy="28956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مستطيل 2"/>
          <p:cNvSpPr/>
          <p:nvPr/>
        </p:nvSpPr>
        <p:spPr>
          <a:xfrm>
            <a:off x="0" y="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3"/>
              </a:rPr>
              <a:t>www.dawliatraining.com</a:t>
            </a:r>
            <a:endParaRPr lang="en-US" sz="1100">
              <a:effectLst/>
              <a:ea typeface="Calibri"/>
              <a:cs typeface="Arial"/>
            </a:endParaRPr>
          </a:p>
        </p:txBody>
      </p:sp>
      <p:pic>
        <p:nvPicPr>
          <p:cNvPr id="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6400800"/>
            <a:ext cx="12192000"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2"/>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649" y="6328012"/>
            <a:ext cx="12252960" cy="66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4144797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Half Frame 4"/>
          <p:cNvSpPr/>
          <p:nvPr/>
        </p:nvSpPr>
        <p:spPr>
          <a:xfrm>
            <a:off x="0" y="17068"/>
            <a:ext cx="7745361" cy="2192731"/>
          </a:xfrm>
          <a:prstGeom prst="halfFrame">
            <a:avLst/>
          </a:prstGeom>
          <a:solidFill>
            <a:srgbClr val="4F81BD"/>
          </a:solidFill>
          <a:ln w="25400" cap="flat" cmpd="sng" algn="ctr">
            <a:solidFill>
              <a:srgbClr val="4F81BD">
                <a:shade val="50000"/>
              </a:srgbClr>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 name="Rectangle 1"/>
          <p:cNvSpPr/>
          <p:nvPr/>
        </p:nvSpPr>
        <p:spPr>
          <a:xfrm>
            <a:off x="5105400" y="1371600"/>
            <a:ext cx="6096000" cy="3706656"/>
          </a:xfrm>
          <a:prstGeom prst="rect">
            <a:avLst/>
          </a:prstGeom>
        </p:spPr>
        <p:txBody>
          <a:bodyPr>
            <a:spAutoFit/>
          </a:bodyPr>
          <a:lstStyle/>
          <a:p>
            <a:pPr algn="r" rtl="1">
              <a:lnSpc>
                <a:spcPct val="115000"/>
              </a:lnSpc>
              <a:spcAft>
                <a:spcPts val="1000"/>
              </a:spcAft>
            </a:pPr>
            <a:r>
              <a:rPr lang="ar-EG" sz="2800" b="1" dirty="0" smtClean="0">
                <a:solidFill>
                  <a:srgbClr val="002060"/>
                </a:solidFill>
                <a:ea typeface="Calibri"/>
                <a:cs typeface="Adobe Arabic" pitchFamily="18" charset="-78"/>
                <a:hlinkClick r:id="rId3"/>
              </a:rPr>
              <a:t>كيفية </a:t>
            </a:r>
            <a:r>
              <a:rPr lang="ar-EG" sz="2800" b="1" dirty="0">
                <a:solidFill>
                  <a:srgbClr val="002060"/>
                </a:solidFill>
                <a:ea typeface="Calibri"/>
                <a:cs typeface="Adobe Arabic" pitchFamily="18" charset="-78"/>
                <a:hlinkClick r:id="rId3"/>
              </a:rPr>
              <a:t>وضع خطة مالية </a:t>
            </a:r>
            <a:r>
              <a:rPr lang="ar-EG" sz="2800" b="1" dirty="0" smtClean="0">
                <a:solidFill>
                  <a:srgbClr val="002060"/>
                </a:solidFill>
                <a:ea typeface="Calibri"/>
                <a:cs typeface="Adobe Arabic" pitchFamily="18" charset="-78"/>
                <a:hlinkClick r:id="rId3"/>
              </a:rPr>
              <a:t>شخصية</a:t>
            </a:r>
            <a:r>
              <a:rPr lang="ar-JO" sz="2800" b="1" dirty="0" smtClean="0">
                <a:solidFill>
                  <a:srgbClr val="002060"/>
                </a:solidFill>
                <a:ea typeface="Calibri"/>
                <a:cs typeface="Adobe Arabic" pitchFamily="18" charset="-78"/>
                <a:hlinkClick r:id="rId3"/>
              </a:rPr>
              <a:t>:</a:t>
            </a:r>
            <a:endParaRPr lang="en-US" sz="2800" dirty="0">
              <a:ea typeface="Calibri"/>
              <a:cs typeface="Arial"/>
            </a:endParaRPr>
          </a:p>
          <a:p>
            <a:pPr marL="457200" indent="-457200" algn="r" rtl="1">
              <a:lnSpc>
                <a:spcPct val="115000"/>
              </a:lnSpc>
              <a:spcAft>
                <a:spcPts val="1000"/>
              </a:spcAft>
              <a:buFont typeface="Arial" pitchFamily="34" charset="0"/>
              <a:buChar char="•"/>
            </a:pPr>
            <a:r>
              <a:rPr lang="ar-SA" sz="2800" b="1" dirty="0">
                <a:latin typeface="Times New Roman"/>
                <a:ea typeface="Times New Roman"/>
                <a:cs typeface="Adobe Arabic" pitchFamily="18" charset="-78"/>
              </a:rPr>
              <a:t>أول خطوة هي أن تتخذ </a:t>
            </a:r>
            <a:r>
              <a:rPr lang="ar-SA" sz="2800" b="1" dirty="0" smtClean="0">
                <a:latin typeface="Times New Roman"/>
                <a:ea typeface="Times New Roman"/>
                <a:cs typeface="Adobe Arabic" pitchFamily="18" charset="-78"/>
              </a:rPr>
              <a:t>قرار</a:t>
            </a:r>
            <a:endParaRPr lang="ar-EG" sz="2800" b="1" dirty="0" smtClean="0">
              <a:latin typeface="Times New Roman"/>
              <a:ea typeface="Times New Roman"/>
              <a:cs typeface="Adobe Arabic" pitchFamily="18" charset="-78"/>
            </a:endParaRPr>
          </a:p>
          <a:p>
            <a:pPr marL="457200" lvl="0" indent="-457200" algn="r" rtl="1">
              <a:lnSpc>
                <a:spcPct val="115000"/>
              </a:lnSpc>
              <a:spcAft>
                <a:spcPts val="1000"/>
              </a:spcAft>
              <a:buFont typeface="Arial" pitchFamily="34" charset="0"/>
              <a:buChar char="•"/>
            </a:pPr>
            <a:r>
              <a:rPr lang="ar-SA" sz="2800" b="1" dirty="0">
                <a:latin typeface="Times New Roman"/>
                <a:ea typeface="Times New Roman"/>
                <a:cs typeface="Adobe Arabic" pitchFamily="18" charset="-78"/>
              </a:rPr>
              <a:t>أفهم موقفك المالي </a:t>
            </a:r>
            <a:r>
              <a:rPr lang="ar-SA" sz="2800" b="1" dirty="0" smtClean="0">
                <a:latin typeface="Times New Roman"/>
                <a:ea typeface="Times New Roman"/>
                <a:cs typeface="Adobe Arabic" pitchFamily="18" charset="-78"/>
              </a:rPr>
              <a:t>الحالي</a:t>
            </a:r>
            <a:endParaRPr lang="en-US" sz="2800" dirty="0">
              <a:ea typeface="Calibri"/>
              <a:cs typeface="Arial"/>
            </a:endParaRPr>
          </a:p>
          <a:p>
            <a:pPr marL="457200" indent="-457200" algn="r" rtl="1">
              <a:lnSpc>
                <a:spcPct val="115000"/>
              </a:lnSpc>
              <a:spcAft>
                <a:spcPts val="1000"/>
              </a:spcAft>
              <a:buFont typeface="Arial" pitchFamily="34" charset="0"/>
              <a:buChar char="•"/>
            </a:pPr>
            <a:r>
              <a:rPr lang="ar-SA" sz="2800" b="1" dirty="0">
                <a:latin typeface="Times New Roman"/>
                <a:ea typeface="Times New Roman"/>
                <a:cs typeface="Adobe Arabic" pitchFamily="18" charset="-78"/>
              </a:rPr>
              <a:t>لا تتخطى أي مرحلة</a:t>
            </a:r>
            <a:endParaRPr lang="en-US" sz="2800" dirty="0">
              <a:ea typeface="Calibri"/>
              <a:cs typeface="Arial"/>
            </a:endParaRPr>
          </a:p>
          <a:p>
            <a:pPr marL="457200" indent="-457200" algn="r" rtl="1">
              <a:lnSpc>
                <a:spcPct val="115000"/>
              </a:lnSpc>
              <a:spcAft>
                <a:spcPts val="1000"/>
              </a:spcAft>
              <a:buFont typeface="Arial" pitchFamily="34" charset="0"/>
              <a:buChar char="•"/>
            </a:pPr>
            <a:r>
              <a:rPr lang="ar-SA" sz="2800" b="1" dirty="0">
                <a:latin typeface="Times New Roman"/>
                <a:ea typeface="Times New Roman"/>
                <a:cs typeface="Adobe Arabic" pitchFamily="18" charset="-78"/>
              </a:rPr>
              <a:t>راقب الدخل واستعد</a:t>
            </a:r>
            <a:endParaRPr lang="en-US" sz="2800" dirty="0">
              <a:ea typeface="Calibri"/>
              <a:cs typeface="Arial"/>
            </a:endParaRPr>
          </a:p>
          <a:p>
            <a:pPr marL="457200" indent="-457200" algn="r" rtl="1">
              <a:lnSpc>
                <a:spcPct val="115000"/>
              </a:lnSpc>
              <a:spcAft>
                <a:spcPts val="1000"/>
              </a:spcAft>
              <a:buFont typeface="Arial" pitchFamily="34" charset="0"/>
              <a:buChar char="•"/>
            </a:pPr>
            <a:r>
              <a:rPr lang="ar-SA" sz="2800" b="1" dirty="0">
                <a:latin typeface="Times New Roman"/>
                <a:ea typeface="Times New Roman"/>
                <a:cs typeface="Adobe Arabic" pitchFamily="18" charset="-78"/>
              </a:rPr>
              <a:t>ثابر لتحقق أهدافك</a:t>
            </a:r>
            <a:endParaRPr lang="en-US" sz="2800" dirty="0">
              <a:ea typeface="Calibri"/>
              <a:cs typeface="Arial"/>
            </a:endParaRPr>
          </a:p>
        </p:txBody>
      </p:sp>
      <p:pic>
        <p:nvPicPr>
          <p:cNvPr id="1741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71600" y="2209799"/>
            <a:ext cx="4679623" cy="3505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مستطيل 2"/>
          <p:cNvSpPr/>
          <p:nvPr/>
        </p:nvSpPr>
        <p:spPr>
          <a:xfrm>
            <a:off x="0" y="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3"/>
              </a:rPr>
              <a:t>www.dawliatraining.com</a:t>
            </a:r>
            <a:endParaRPr lang="en-US" sz="1100">
              <a:effectLst/>
              <a:ea typeface="Calibri"/>
              <a:cs typeface="Arial"/>
            </a:endParaRPr>
          </a:p>
        </p:txBody>
      </p:sp>
      <p:pic>
        <p:nvPicPr>
          <p:cNvPr id="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6400800"/>
            <a:ext cx="12192000"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2"/>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649" y="6328012"/>
            <a:ext cx="12252960" cy="66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8063872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Half Frame 4"/>
          <p:cNvSpPr/>
          <p:nvPr/>
        </p:nvSpPr>
        <p:spPr>
          <a:xfrm>
            <a:off x="0" y="17068"/>
            <a:ext cx="7745361" cy="2192731"/>
          </a:xfrm>
          <a:prstGeom prst="halfFrame">
            <a:avLst/>
          </a:prstGeom>
          <a:solidFill>
            <a:srgbClr val="4F81BD"/>
          </a:solidFill>
          <a:ln w="25400" cap="flat" cmpd="sng" algn="ctr">
            <a:solidFill>
              <a:srgbClr val="4F81BD">
                <a:shade val="50000"/>
              </a:srgbClr>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 name="Rectangle 2"/>
          <p:cNvSpPr/>
          <p:nvPr/>
        </p:nvSpPr>
        <p:spPr>
          <a:xfrm>
            <a:off x="4800600" y="1113433"/>
            <a:ext cx="6705600" cy="4780796"/>
          </a:xfrm>
          <a:prstGeom prst="rect">
            <a:avLst/>
          </a:prstGeom>
        </p:spPr>
        <p:txBody>
          <a:bodyPr wrap="square">
            <a:spAutoFit/>
          </a:bodyPr>
          <a:lstStyle/>
          <a:p>
            <a:pPr algn="justLow" rtl="1">
              <a:spcAft>
                <a:spcPts val="1000"/>
              </a:spcAft>
            </a:pPr>
            <a:r>
              <a:rPr lang="ar-EG" sz="2400" b="1" dirty="0">
                <a:solidFill>
                  <a:srgbClr val="C00000"/>
                </a:solidFill>
                <a:ea typeface="Calibri"/>
                <a:cs typeface="Adobe Arabic" pitchFamily="18" charset="-78"/>
              </a:rPr>
              <a:t>مبادئ التخطيط </a:t>
            </a:r>
            <a:r>
              <a:rPr lang="ar-EG" sz="2400" b="1" dirty="0" smtClean="0">
                <a:solidFill>
                  <a:srgbClr val="C00000"/>
                </a:solidFill>
                <a:ea typeface="Calibri"/>
                <a:cs typeface="Adobe Arabic" pitchFamily="18" charset="-78"/>
              </a:rPr>
              <a:t>المالي</a:t>
            </a:r>
            <a:r>
              <a:rPr lang="ar-JO" sz="2400" b="1" dirty="0" smtClean="0">
                <a:solidFill>
                  <a:srgbClr val="C00000"/>
                </a:solidFill>
                <a:ea typeface="Calibri"/>
                <a:cs typeface="Adobe Arabic" pitchFamily="18" charset="-78"/>
              </a:rPr>
              <a:t>:</a:t>
            </a:r>
            <a:endParaRPr lang="en-US" sz="2400" dirty="0">
              <a:ea typeface="Calibri"/>
              <a:cs typeface="Arial"/>
            </a:endParaRPr>
          </a:p>
          <a:p>
            <a:pPr algn="justLow" rtl="1">
              <a:spcAft>
                <a:spcPts val="1000"/>
              </a:spcAft>
            </a:pPr>
            <a:r>
              <a:rPr lang="ar-EG" sz="2400" b="1" dirty="0">
                <a:ea typeface="Calibri"/>
                <a:cs typeface="Adobe Arabic" pitchFamily="18" charset="-78"/>
                <a:hlinkClick r:id="rId2"/>
              </a:rPr>
              <a:t>ترتكز مبادئ التخطيط المالي على المبادئ العامة لنظرية التخطيط وأهمها:-</a:t>
            </a:r>
            <a:endParaRPr lang="en-US" sz="2400" dirty="0">
              <a:ea typeface="Calibri"/>
              <a:cs typeface="Arial"/>
            </a:endParaRPr>
          </a:p>
          <a:p>
            <a:pPr marL="342900" lvl="0" indent="-342900" algn="justLow" rtl="1">
              <a:spcAft>
                <a:spcPts val="0"/>
              </a:spcAft>
              <a:buFont typeface="Symbol"/>
              <a:buChar char=""/>
            </a:pPr>
            <a:r>
              <a:rPr lang="ar-EG" sz="2400" b="1" dirty="0">
                <a:ea typeface="Calibri"/>
                <a:cs typeface="Adobe Arabic" pitchFamily="18" charset="-78"/>
              </a:rPr>
              <a:t>مبدأ الوحدة ، أي اتجاه واحد للأنشطة المخططة ، وتقاسم أهداف جميع </a:t>
            </a:r>
            <a:r>
              <a:rPr lang="ar-EG" sz="2400" b="1" dirty="0" smtClean="0">
                <a:ea typeface="Calibri"/>
                <a:cs typeface="Adobe Arabic" pitchFamily="18" charset="-78"/>
              </a:rPr>
              <a:t>الأقسام</a:t>
            </a:r>
            <a:r>
              <a:rPr lang="ar-JO" sz="2400" b="1" dirty="0" smtClean="0">
                <a:ea typeface="Calibri"/>
                <a:cs typeface="Adobe Arabic" pitchFamily="18" charset="-78"/>
              </a:rPr>
              <a:t>.</a:t>
            </a:r>
            <a:endParaRPr lang="en-US" sz="2400" dirty="0">
              <a:ea typeface="Calibri"/>
              <a:cs typeface="Arial"/>
            </a:endParaRPr>
          </a:p>
          <a:p>
            <a:pPr marL="342900" lvl="0" indent="-342900" algn="justLow" rtl="1">
              <a:spcAft>
                <a:spcPts val="0"/>
              </a:spcAft>
              <a:buFont typeface="Symbol"/>
              <a:buChar char=""/>
            </a:pPr>
            <a:r>
              <a:rPr lang="ar-EG" sz="2400" b="1" dirty="0">
                <a:ea typeface="Calibri"/>
                <a:cs typeface="Adobe Arabic" pitchFamily="18" charset="-78"/>
              </a:rPr>
              <a:t>مبدأ تنسيق خطط الوحدات </a:t>
            </a:r>
            <a:r>
              <a:rPr lang="ar-EG" sz="2400" b="1" dirty="0" smtClean="0">
                <a:ea typeface="Calibri"/>
                <a:cs typeface="Adobe Arabic" pitchFamily="18" charset="-78"/>
              </a:rPr>
              <a:t>الفردية</a:t>
            </a:r>
            <a:r>
              <a:rPr lang="ar-JO" sz="2400" b="1" dirty="0" smtClean="0">
                <a:ea typeface="Calibri"/>
                <a:cs typeface="Adobe Arabic" pitchFamily="18" charset="-78"/>
              </a:rPr>
              <a:t>.</a:t>
            </a:r>
            <a:endParaRPr lang="en-US" sz="2400" dirty="0">
              <a:ea typeface="Calibri"/>
              <a:cs typeface="Arial"/>
            </a:endParaRPr>
          </a:p>
          <a:p>
            <a:pPr marL="342900" lvl="0" indent="-342900" algn="justLow" rtl="1">
              <a:spcAft>
                <a:spcPts val="0"/>
              </a:spcAft>
              <a:buFont typeface="Symbol"/>
              <a:buChar char=""/>
            </a:pPr>
            <a:r>
              <a:rPr lang="ar-EG" sz="2400" b="1" dirty="0">
                <a:ea typeface="Calibri"/>
                <a:cs typeface="Adobe Arabic" pitchFamily="18" charset="-78"/>
              </a:rPr>
              <a:t>مبدأ الاستمرارية هو أن عملية التخطيط يجب أن تتم بشكل منهجي ، وينبغي تنقيح الخطط </a:t>
            </a:r>
            <a:r>
              <a:rPr lang="ar-EG" sz="2400" b="1" dirty="0" smtClean="0">
                <a:ea typeface="Calibri"/>
                <a:cs typeface="Adobe Arabic" pitchFamily="18" charset="-78"/>
              </a:rPr>
              <a:t>وتعديلها</a:t>
            </a:r>
            <a:r>
              <a:rPr lang="ar-JO" sz="2400" b="1" dirty="0" smtClean="0">
                <a:ea typeface="Calibri"/>
                <a:cs typeface="Adobe Arabic" pitchFamily="18" charset="-78"/>
              </a:rPr>
              <a:t>.</a:t>
            </a:r>
            <a:endParaRPr lang="en-US" sz="2400" dirty="0">
              <a:ea typeface="Calibri"/>
              <a:cs typeface="Arial"/>
            </a:endParaRPr>
          </a:p>
          <a:p>
            <a:pPr marL="342900" lvl="0" indent="-342900" algn="justLow" rtl="1">
              <a:spcAft>
                <a:spcPts val="0"/>
              </a:spcAft>
              <a:buFont typeface="Symbol"/>
              <a:buChar char=""/>
            </a:pPr>
            <a:r>
              <a:rPr lang="ar-EG" sz="2400" b="1" dirty="0">
                <a:ea typeface="Calibri"/>
                <a:cs typeface="Adobe Arabic" pitchFamily="18" charset="-78"/>
              </a:rPr>
              <a:t>يفترض مبدأ الدقة أن الخطط يجب أن تكون ملموسة ومفصلة بالقدر الذي تسمح به ظروف تشغيل </a:t>
            </a:r>
            <a:r>
              <a:rPr lang="ar-EG" sz="2400" b="1" dirty="0" smtClean="0">
                <a:ea typeface="Calibri"/>
                <a:cs typeface="Adobe Arabic" pitchFamily="18" charset="-78"/>
              </a:rPr>
              <a:t>المنظمة</a:t>
            </a:r>
            <a:r>
              <a:rPr lang="ar-JO" sz="2400" b="1" dirty="0" smtClean="0">
                <a:ea typeface="Calibri"/>
                <a:cs typeface="Adobe Arabic" pitchFamily="18" charset="-78"/>
              </a:rPr>
              <a:t>.</a:t>
            </a:r>
            <a:endParaRPr lang="en-US" sz="2400" dirty="0">
              <a:ea typeface="Calibri"/>
              <a:cs typeface="Arial"/>
            </a:endParaRPr>
          </a:p>
          <a:p>
            <a:pPr marL="342900" lvl="0" indent="-342900" algn="justLow" rtl="1">
              <a:spcAft>
                <a:spcPts val="1000"/>
              </a:spcAft>
              <a:buFont typeface="Symbol"/>
              <a:buChar char=""/>
            </a:pPr>
            <a:r>
              <a:rPr lang="ar-EG" sz="2400" b="1" dirty="0">
                <a:ea typeface="Calibri"/>
                <a:cs typeface="Adobe Arabic" pitchFamily="18" charset="-78"/>
              </a:rPr>
              <a:t>مبدأ التوقيت المالي ، أي يجب أن يتم استلام الأموال واستخدامها في الوقت المناسب ، ويجب تمويل الاستثمارات ذات فترات الاسترداد الطويلة من خلال الأموال المقترضة طويلة </a:t>
            </a:r>
            <a:r>
              <a:rPr lang="ar-EG" sz="2400" b="1" dirty="0" smtClean="0">
                <a:ea typeface="Calibri"/>
                <a:cs typeface="Adobe Arabic" pitchFamily="18" charset="-78"/>
              </a:rPr>
              <a:t>الأجل</a:t>
            </a:r>
            <a:r>
              <a:rPr lang="ar-JO" sz="2400" b="1" dirty="0" smtClean="0">
                <a:ea typeface="Calibri"/>
                <a:cs typeface="Adobe Arabic" pitchFamily="18" charset="-78"/>
              </a:rPr>
              <a:t>.</a:t>
            </a:r>
            <a:endParaRPr lang="en-US" sz="2400" dirty="0">
              <a:ea typeface="Calibri"/>
              <a:cs typeface="Arial"/>
            </a:endParaRPr>
          </a:p>
        </p:txBody>
      </p:sp>
      <p:pic>
        <p:nvPicPr>
          <p:cNvPr id="1843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296" y="3352800"/>
            <a:ext cx="3429000" cy="228184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مستطيل 2"/>
          <p:cNvSpPr/>
          <p:nvPr/>
        </p:nvSpPr>
        <p:spPr>
          <a:xfrm>
            <a:off x="0" y="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2"/>
              </a:rPr>
              <a:t>www.dawliatraining.com</a:t>
            </a:r>
            <a:endParaRPr lang="en-US" sz="1100">
              <a:effectLst/>
              <a:ea typeface="Calibri"/>
              <a:cs typeface="Arial"/>
            </a:endParaRPr>
          </a:p>
        </p:txBody>
      </p:sp>
      <p:pic>
        <p:nvPicPr>
          <p:cNvPr id="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400800"/>
            <a:ext cx="12192000"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649" y="6328012"/>
            <a:ext cx="12252960" cy="66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7985115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Half Frame 4"/>
          <p:cNvSpPr/>
          <p:nvPr/>
        </p:nvSpPr>
        <p:spPr>
          <a:xfrm>
            <a:off x="0" y="17068"/>
            <a:ext cx="7745361" cy="2192731"/>
          </a:xfrm>
          <a:prstGeom prst="halfFrame">
            <a:avLst/>
          </a:prstGeom>
          <a:solidFill>
            <a:srgbClr val="4F81BD"/>
          </a:solidFill>
          <a:ln w="25400" cap="flat" cmpd="sng" algn="ctr">
            <a:solidFill>
              <a:srgbClr val="4F81BD">
                <a:shade val="50000"/>
              </a:srgbClr>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 name="Rectangle 1"/>
          <p:cNvSpPr/>
          <p:nvPr/>
        </p:nvSpPr>
        <p:spPr>
          <a:xfrm>
            <a:off x="4572000" y="405775"/>
            <a:ext cx="7391400" cy="5842625"/>
          </a:xfrm>
          <a:prstGeom prst="rect">
            <a:avLst/>
          </a:prstGeom>
        </p:spPr>
        <p:txBody>
          <a:bodyPr wrap="square">
            <a:spAutoFit/>
          </a:bodyPr>
          <a:lstStyle/>
          <a:p>
            <a:pPr algn="just" rtl="1">
              <a:lnSpc>
                <a:spcPct val="150000"/>
              </a:lnSpc>
              <a:spcAft>
                <a:spcPts val="1000"/>
              </a:spcAft>
            </a:pPr>
            <a:r>
              <a:rPr lang="ar-EG" sz="2400" b="1" dirty="0">
                <a:solidFill>
                  <a:srgbClr val="C00000"/>
                </a:solidFill>
                <a:ea typeface="Calibri"/>
                <a:cs typeface="Adobe Arabic" pitchFamily="18" charset="-78"/>
              </a:rPr>
              <a:t>المهام الرئيسية للتخطيط المالي</a:t>
            </a:r>
            <a:endParaRPr lang="en-US" sz="2400" dirty="0">
              <a:ea typeface="Calibri"/>
              <a:cs typeface="Arial"/>
            </a:endParaRPr>
          </a:p>
          <a:p>
            <a:pPr algn="just" rtl="1">
              <a:lnSpc>
                <a:spcPct val="150000"/>
              </a:lnSpc>
              <a:spcAft>
                <a:spcPts val="1000"/>
              </a:spcAft>
            </a:pPr>
            <a:r>
              <a:rPr lang="ar-EG" sz="2400" b="1" dirty="0">
                <a:ea typeface="Calibri"/>
                <a:cs typeface="Adobe Arabic" pitchFamily="18" charset="-78"/>
                <a:hlinkClick r:id="rId2"/>
              </a:rPr>
              <a:t>يتضمن التخطيط المالي تشكيل مهام معينة لإدارة الشركة. من بين هؤلاء:</a:t>
            </a:r>
            <a:endParaRPr lang="en-US" sz="2400" dirty="0">
              <a:ea typeface="Calibri"/>
              <a:cs typeface="Arial"/>
            </a:endParaRPr>
          </a:p>
          <a:p>
            <a:pPr marL="342900" lvl="0" indent="-342900" algn="just" rtl="1">
              <a:lnSpc>
                <a:spcPct val="150000"/>
              </a:lnSpc>
              <a:spcAft>
                <a:spcPts val="0"/>
              </a:spcAft>
              <a:buClr>
                <a:srgbClr val="C00000"/>
              </a:buClr>
              <a:buFont typeface="Symbol"/>
              <a:buChar char=""/>
            </a:pPr>
            <a:r>
              <a:rPr lang="ar-EG" sz="2400" b="1" dirty="0">
                <a:ea typeface="Calibri"/>
                <a:cs typeface="Adobe Arabic" pitchFamily="18" charset="-78"/>
              </a:rPr>
              <a:t>البحث عن الاحتياطيات التي يمكن أن تسمح لك بزيادة إيرادات </a:t>
            </a:r>
            <a:r>
              <a:rPr lang="ar-EG" sz="2400" b="1" dirty="0" smtClean="0">
                <a:ea typeface="Calibri"/>
                <a:cs typeface="Adobe Arabic" pitchFamily="18" charset="-78"/>
              </a:rPr>
              <a:t>الشركة.</a:t>
            </a:r>
            <a:endParaRPr lang="en-US" sz="2400" dirty="0">
              <a:ea typeface="Calibri"/>
              <a:cs typeface="Arial"/>
            </a:endParaRPr>
          </a:p>
          <a:p>
            <a:pPr marL="342900" lvl="0" indent="-342900" algn="just" rtl="1">
              <a:lnSpc>
                <a:spcPct val="150000"/>
              </a:lnSpc>
              <a:spcAft>
                <a:spcPts val="0"/>
              </a:spcAft>
              <a:buClr>
                <a:srgbClr val="C00000"/>
              </a:buClr>
              <a:buFont typeface="Symbol"/>
              <a:buChar char=""/>
            </a:pPr>
            <a:r>
              <a:rPr lang="ar-EG" sz="2400" b="1" dirty="0">
                <a:ea typeface="Calibri"/>
                <a:cs typeface="Adobe Arabic" pitchFamily="18" charset="-78"/>
              </a:rPr>
              <a:t>تحسين كفاءة استخدام رأس </a:t>
            </a:r>
            <a:r>
              <a:rPr lang="ar-EG" sz="2400" b="1" dirty="0" smtClean="0">
                <a:ea typeface="Calibri"/>
                <a:cs typeface="Adobe Arabic" pitchFamily="18" charset="-78"/>
              </a:rPr>
              <a:t>المال.</a:t>
            </a:r>
            <a:endParaRPr lang="en-US" sz="2400" dirty="0">
              <a:ea typeface="Calibri"/>
              <a:cs typeface="Arial"/>
            </a:endParaRPr>
          </a:p>
          <a:p>
            <a:pPr marL="342900" lvl="0" indent="-342900" algn="just" rtl="1">
              <a:lnSpc>
                <a:spcPct val="150000"/>
              </a:lnSpc>
              <a:spcAft>
                <a:spcPts val="0"/>
              </a:spcAft>
              <a:buClr>
                <a:srgbClr val="C00000"/>
              </a:buClr>
              <a:buFont typeface="Symbol"/>
              <a:buChar char=""/>
            </a:pPr>
            <a:r>
              <a:rPr lang="ar-EG" sz="2400" b="1" dirty="0">
                <a:ea typeface="Calibri"/>
                <a:cs typeface="Adobe Arabic" pitchFamily="18" charset="-78"/>
              </a:rPr>
              <a:t>تحديد الصيغ المثلى لربط التكاليف وخطة </a:t>
            </a:r>
            <a:r>
              <a:rPr lang="ar-EG" sz="2400" b="1" dirty="0" smtClean="0">
                <a:ea typeface="Calibri"/>
                <a:cs typeface="Adobe Arabic" pitchFamily="18" charset="-78"/>
              </a:rPr>
              <a:t>الإنتاج.</a:t>
            </a:r>
            <a:endParaRPr lang="en-US" sz="2400" dirty="0">
              <a:ea typeface="Calibri"/>
              <a:cs typeface="Arial"/>
            </a:endParaRPr>
          </a:p>
          <a:p>
            <a:pPr marL="342900" lvl="0" indent="-342900" algn="just" rtl="1">
              <a:lnSpc>
                <a:spcPct val="150000"/>
              </a:lnSpc>
              <a:spcAft>
                <a:spcPts val="0"/>
              </a:spcAft>
              <a:buClr>
                <a:srgbClr val="C00000"/>
              </a:buClr>
              <a:buFont typeface="Symbol"/>
              <a:buChar char=""/>
            </a:pPr>
            <a:r>
              <a:rPr lang="ar-EG" sz="2400" b="1" dirty="0">
                <a:ea typeface="Calibri"/>
                <a:cs typeface="Adobe Arabic" pitchFamily="18" charset="-78"/>
              </a:rPr>
              <a:t>ضمان التفاعل البناء بين المؤسسة وهياكل الشركاء - البنوك والأطراف المقابلة والعملاء في جانب الاتصالات المالية.</a:t>
            </a:r>
            <a:endParaRPr lang="en-US" sz="2400" dirty="0">
              <a:ea typeface="Calibri"/>
              <a:cs typeface="Arial"/>
            </a:endParaRPr>
          </a:p>
          <a:p>
            <a:pPr marL="342900" lvl="0" indent="-342900" algn="just" rtl="1">
              <a:lnSpc>
                <a:spcPct val="150000"/>
              </a:lnSpc>
              <a:spcAft>
                <a:spcPts val="1000"/>
              </a:spcAft>
              <a:buClr>
                <a:srgbClr val="C00000"/>
              </a:buClr>
              <a:buFont typeface="Symbol"/>
              <a:buChar char=""/>
            </a:pPr>
            <a:r>
              <a:rPr lang="ar-EG" sz="2400" b="1" dirty="0">
                <a:ea typeface="Calibri"/>
                <a:cs typeface="Adobe Arabic" pitchFamily="18" charset="-78"/>
              </a:rPr>
              <a:t>في عملية حل المشكلات </a:t>
            </a:r>
            <a:r>
              <a:rPr lang="ar-EG" sz="2400" b="1" dirty="0" smtClean="0">
                <a:ea typeface="Calibri"/>
                <a:cs typeface="Adobe Arabic" pitchFamily="18" charset="-78"/>
              </a:rPr>
              <a:t>المعنية، </a:t>
            </a:r>
            <a:r>
              <a:rPr lang="ar-EG" sz="2400" b="1" dirty="0">
                <a:ea typeface="Calibri"/>
                <a:cs typeface="Adobe Arabic" pitchFamily="18" charset="-78"/>
              </a:rPr>
              <a:t>تقوم إدارة المنظمة بتنفيذ الأنشطة في إطار المجالات الرئيسية التالية: حركة رأس </a:t>
            </a:r>
            <a:r>
              <a:rPr lang="ar-EG" sz="2400" b="1" dirty="0" smtClean="0">
                <a:ea typeface="Calibri"/>
                <a:cs typeface="Adobe Arabic" pitchFamily="18" charset="-78"/>
              </a:rPr>
              <a:t>المال، </a:t>
            </a:r>
            <a:r>
              <a:rPr lang="ar-EG" sz="2400" b="1" dirty="0">
                <a:ea typeface="Calibri"/>
                <a:cs typeface="Adobe Arabic" pitchFamily="18" charset="-78"/>
              </a:rPr>
              <a:t>وكذلك الأنشطة المحاسبية (</a:t>
            </a:r>
            <a:r>
              <a:rPr lang="ar-EG" sz="2400" b="1" dirty="0" smtClean="0">
                <a:ea typeface="Calibri"/>
                <a:cs typeface="Adobe Arabic" pitchFamily="18" charset="-78"/>
              </a:rPr>
              <a:t>المحاسبة، </a:t>
            </a:r>
            <a:r>
              <a:rPr lang="ar-EG" sz="2400" b="1" dirty="0">
                <a:ea typeface="Calibri"/>
                <a:cs typeface="Adobe Arabic" pitchFamily="18" charset="-78"/>
              </a:rPr>
              <a:t>إعداد التقارير - الداخلية أو الجهات التنظيمية الحكومية).</a:t>
            </a:r>
            <a:endParaRPr lang="en-US" sz="2400" dirty="0">
              <a:ea typeface="Calibri"/>
              <a:cs typeface="Arial"/>
            </a:endParaRPr>
          </a:p>
        </p:txBody>
      </p:sp>
      <p:pic>
        <p:nvPicPr>
          <p:cNvPr id="1945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819400"/>
            <a:ext cx="4071070" cy="32766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مستطيل 2"/>
          <p:cNvSpPr/>
          <p:nvPr/>
        </p:nvSpPr>
        <p:spPr>
          <a:xfrm>
            <a:off x="0" y="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2"/>
              </a:rPr>
              <a:t>www.dawliatraining.com</a:t>
            </a:r>
            <a:endParaRPr lang="en-US" sz="1100">
              <a:effectLst/>
              <a:ea typeface="Calibri"/>
              <a:cs typeface="Arial"/>
            </a:endParaRPr>
          </a:p>
        </p:txBody>
      </p:sp>
      <p:pic>
        <p:nvPicPr>
          <p:cNvPr id="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400800"/>
            <a:ext cx="12192000"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649" y="6328012"/>
            <a:ext cx="12252960" cy="66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8575897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Half Frame 4"/>
          <p:cNvSpPr/>
          <p:nvPr/>
        </p:nvSpPr>
        <p:spPr>
          <a:xfrm>
            <a:off x="0" y="0"/>
            <a:ext cx="7745361" cy="2192731"/>
          </a:xfrm>
          <a:prstGeom prst="halfFrame">
            <a:avLst/>
          </a:prstGeom>
          <a:solidFill>
            <a:srgbClr val="4F81BD"/>
          </a:solidFill>
          <a:ln w="25400" cap="flat" cmpd="sng" algn="ctr">
            <a:solidFill>
              <a:srgbClr val="4F81BD">
                <a:shade val="50000"/>
              </a:srgbClr>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 name="Rectangle 1"/>
          <p:cNvSpPr/>
          <p:nvPr/>
        </p:nvSpPr>
        <p:spPr>
          <a:xfrm>
            <a:off x="4724400" y="1096365"/>
            <a:ext cx="7162800" cy="4355038"/>
          </a:xfrm>
          <a:prstGeom prst="rect">
            <a:avLst/>
          </a:prstGeom>
        </p:spPr>
        <p:txBody>
          <a:bodyPr wrap="square">
            <a:spAutoFit/>
          </a:bodyPr>
          <a:lstStyle/>
          <a:p>
            <a:pPr algn="just" rtl="1">
              <a:spcAft>
                <a:spcPts val="1000"/>
              </a:spcAft>
            </a:pPr>
            <a:r>
              <a:rPr lang="ar-EG" sz="2800" b="1" dirty="0">
                <a:solidFill>
                  <a:srgbClr val="C00000"/>
                </a:solidFill>
                <a:ea typeface="Calibri"/>
                <a:cs typeface="Adobe Arabic" pitchFamily="18" charset="-78"/>
              </a:rPr>
              <a:t>نظام التخطيط المالي</a:t>
            </a:r>
            <a:endParaRPr lang="en-US" sz="2800" dirty="0">
              <a:ea typeface="Calibri"/>
              <a:cs typeface="Arial"/>
            </a:endParaRPr>
          </a:p>
          <a:p>
            <a:pPr algn="just" rtl="1">
              <a:spcAft>
                <a:spcPts val="1000"/>
              </a:spcAft>
            </a:pPr>
            <a:r>
              <a:rPr lang="ar-EG" sz="2800" b="1" dirty="0">
                <a:solidFill>
                  <a:srgbClr val="0070C0"/>
                </a:solidFill>
                <a:ea typeface="Calibri"/>
                <a:cs typeface="Adobe Arabic" pitchFamily="18" charset="-78"/>
                <a:hlinkClick r:id="rId3"/>
              </a:rPr>
              <a:t>يشمل التخطيط المالي في المؤسسة ثلاثة أنظمة فرعية:</a:t>
            </a:r>
            <a:endParaRPr lang="en-US" sz="2800" dirty="0">
              <a:ea typeface="Calibri"/>
              <a:cs typeface="Arial"/>
            </a:endParaRPr>
          </a:p>
          <a:p>
            <a:pPr marL="514350" indent="-514350" algn="just" rtl="1">
              <a:spcAft>
                <a:spcPts val="1000"/>
              </a:spcAft>
              <a:buFont typeface="+mj-lt"/>
              <a:buAutoNum type="arabicPeriod"/>
            </a:pPr>
            <a:r>
              <a:rPr lang="ar-EG" sz="2800" b="1" dirty="0" smtClean="0">
                <a:ea typeface="Calibri"/>
                <a:cs typeface="Adobe Arabic" pitchFamily="18" charset="-78"/>
              </a:rPr>
              <a:t>التخطيط </a:t>
            </a:r>
            <a:r>
              <a:rPr lang="ar-EG" sz="2800" b="1" dirty="0">
                <a:ea typeface="Calibri"/>
                <a:cs typeface="Adobe Arabic" pitchFamily="18" charset="-78"/>
              </a:rPr>
              <a:t>المالي المستقبلي - تطوير الإستراتيجية المالية للمنشأة والتنبؤ بالأنشطة المالية. يعد تطوير الإستراتيجية المالية أحد مجالات التخطيط </a:t>
            </a:r>
            <a:r>
              <a:rPr lang="ar-EG" sz="2800" b="1" dirty="0" smtClean="0">
                <a:ea typeface="Calibri"/>
                <a:cs typeface="Adobe Arabic" pitchFamily="18" charset="-78"/>
              </a:rPr>
              <a:t>المالي،</a:t>
            </a:r>
            <a:r>
              <a:rPr lang="ar-JO" sz="2800" b="1" dirty="0" smtClean="0">
                <a:ea typeface="Calibri"/>
                <a:cs typeface="Adobe Arabic" pitchFamily="18" charset="-78"/>
              </a:rPr>
              <a:t> </a:t>
            </a:r>
            <a:r>
              <a:rPr lang="ar-EG" sz="2800" b="1" dirty="0" smtClean="0">
                <a:ea typeface="Calibri"/>
                <a:cs typeface="Adobe Arabic" pitchFamily="18" charset="-78"/>
              </a:rPr>
              <a:t>فهو </a:t>
            </a:r>
            <a:r>
              <a:rPr lang="ar-EG" sz="2800" b="1" dirty="0">
                <a:ea typeface="Calibri"/>
                <a:cs typeface="Adobe Arabic" pitchFamily="18" charset="-78"/>
              </a:rPr>
              <a:t>جزء من استراتيجية التنمية الاقتصادية </a:t>
            </a:r>
            <a:r>
              <a:rPr lang="ar-EG" sz="2800" b="1" dirty="0" smtClean="0">
                <a:ea typeface="Calibri"/>
                <a:cs typeface="Adobe Arabic" pitchFamily="18" charset="-78"/>
              </a:rPr>
              <a:t>للمؤسسة</a:t>
            </a:r>
            <a:r>
              <a:rPr lang="ar-JO" sz="2800" b="1" dirty="0" smtClean="0">
                <a:ea typeface="Calibri"/>
                <a:cs typeface="Adobe Arabic" pitchFamily="18" charset="-78"/>
              </a:rPr>
              <a:t>، </a:t>
            </a:r>
            <a:r>
              <a:rPr lang="ar-EG" sz="2800" b="1" dirty="0" smtClean="0">
                <a:ea typeface="Calibri"/>
                <a:cs typeface="Adobe Arabic" pitchFamily="18" charset="-78"/>
              </a:rPr>
              <a:t>تتوافق </a:t>
            </a:r>
            <a:r>
              <a:rPr lang="ar-EG" sz="2800" b="1" dirty="0">
                <a:ea typeface="Calibri"/>
                <a:cs typeface="Adobe Arabic" pitchFamily="18" charset="-78"/>
              </a:rPr>
              <a:t>الإستراتيجية المالية مع أهداف وتوجهات الإستراتيجية العامة.</a:t>
            </a:r>
            <a:endParaRPr lang="en-US" sz="2800" dirty="0">
              <a:ea typeface="Calibri"/>
              <a:cs typeface="Arial"/>
            </a:endParaRPr>
          </a:p>
          <a:p>
            <a:pPr marL="514350" indent="-514350" algn="just" rtl="1">
              <a:spcAft>
                <a:spcPts val="1000"/>
              </a:spcAft>
              <a:buFont typeface="+mj-lt"/>
              <a:buAutoNum type="arabicPeriod"/>
            </a:pPr>
            <a:r>
              <a:rPr lang="ar-EG" sz="2800" b="1" dirty="0" smtClean="0">
                <a:ea typeface="Calibri"/>
                <a:cs typeface="Adobe Arabic" pitchFamily="18" charset="-78"/>
              </a:rPr>
              <a:t>نظام </a:t>
            </a:r>
            <a:r>
              <a:rPr lang="ar-EG" sz="2800" b="1" dirty="0">
                <a:ea typeface="Calibri"/>
                <a:cs typeface="Adobe Arabic" pitchFamily="18" charset="-78"/>
              </a:rPr>
              <a:t>التخطيط الحالي يرتكز النشاط المالي للمؤسسة على الاستراتيجية المالية المطورة والسياسة المالية لبعض جوانب النشاط المالي. هذا هو إنشاء خطط مالية حالية </a:t>
            </a:r>
            <a:r>
              <a:rPr lang="ar-EG" sz="2800" b="1" dirty="0" smtClean="0">
                <a:ea typeface="Calibri"/>
                <a:cs typeface="Adobe Arabic" pitchFamily="18" charset="-78"/>
              </a:rPr>
              <a:t>محددة</a:t>
            </a:r>
            <a:r>
              <a:rPr lang="ar-JO" sz="2800" b="1" dirty="0">
                <a:ea typeface="Calibri"/>
                <a:cs typeface="Adobe Arabic" pitchFamily="18" charset="-78"/>
              </a:rPr>
              <a:t>.</a:t>
            </a:r>
            <a:endParaRPr lang="en-US" sz="2800" dirty="0">
              <a:ea typeface="Calibri"/>
              <a:cs typeface="Arial"/>
            </a:endParaRPr>
          </a:p>
        </p:txBody>
      </p:sp>
      <p:pic>
        <p:nvPicPr>
          <p:cNvPr id="2048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3055961"/>
            <a:ext cx="3662313" cy="27432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مستطيل 2"/>
          <p:cNvSpPr/>
          <p:nvPr/>
        </p:nvSpPr>
        <p:spPr>
          <a:xfrm>
            <a:off x="0" y="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3"/>
              </a:rPr>
              <a:t>www.dawliatraining.com</a:t>
            </a:r>
            <a:endParaRPr lang="en-US" sz="1100">
              <a:effectLst/>
              <a:ea typeface="Calibri"/>
              <a:cs typeface="Arial"/>
            </a:endParaRPr>
          </a:p>
        </p:txBody>
      </p:sp>
      <p:pic>
        <p:nvPicPr>
          <p:cNvPr id="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6400800"/>
            <a:ext cx="12192000"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2"/>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649" y="6328012"/>
            <a:ext cx="12252960" cy="66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84154288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Half Frame 4"/>
          <p:cNvSpPr/>
          <p:nvPr/>
        </p:nvSpPr>
        <p:spPr>
          <a:xfrm>
            <a:off x="0" y="17068"/>
            <a:ext cx="7745361" cy="2192731"/>
          </a:xfrm>
          <a:prstGeom prst="halfFrame">
            <a:avLst/>
          </a:prstGeom>
          <a:solidFill>
            <a:srgbClr val="4F81BD"/>
          </a:solidFill>
          <a:ln w="25400" cap="flat" cmpd="sng" algn="ctr">
            <a:solidFill>
              <a:srgbClr val="4F81BD">
                <a:shade val="50000"/>
              </a:srgbClr>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 name="Rectangle 1"/>
          <p:cNvSpPr/>
          <p:nvPr/>
        </p:nvSpPr>
        <p:spPr>
          <a:xfrm>
            <a:off x="3872680" y="914400"/>
            <a:ext cx="7938320" cy="5263492"/>
          </a:xfrm>
          <a:prstGeom prst="rect">
            <a:avLst/>
          </a:prstGeom>
        </p:spPr>
        <p:txBody>
          <a:bodyPr wrap="square">
            <a:spAutoFit/>
          </a:bodyPr>
          <a:lstStyle/>
          <a:p>
            <a:pPr algn="r" rtl="1">
              <a:lnSpc>
                <a:spcPct val="115000"/>
              </a:lnSpc>
              <a:spcAft>
                <a:spcPts val="1000"/>
              </a:spcAft>
            </a:pPr>
            <a:r>
              <a:rPr lang="ar-EG" sz="2400" b="1" u="sng" dirty="0">
                <a:solidFill>
                  <a:schemeClr val="accent1">
                    <a:lumMod val="75000"/>
                  </a:schemeClr>
                </a:solidFill>
                <a:ea typeface="Calibri"/>
                <a:cs typeface="Adobe Arabic" pitchFamily="18" charset="-78"/>
                <a:hlinkClick r:id="rId3"/>
              </a:rPr>
              <a:t>تحديد مصادر التمويل لتطوير المنشأة للفترة القادمة.</a:t>
            </a:r>
            <a:endParaRPr lang="en-US" sz="2400" dirty="0">
              <a:solidFill>
                <a:schemeClr val="accent1">
                  <a:lumMod val="75000"/>
                </a:schemeClr>
              </a:solidFill>
              <a:ea typeface="Calibri"/>
              <a:cs typeface="Arial"/>
            </a:endParaRPr>
          </a:p>
          <a:p>
            <a:pPr marL="342900" lvl="0" indent="-342900" algn="r" rtl="1">
              <a:lnSpc>
                <a:spcPct val="115000"/>
              </a:lnSpc>
              <a:spcAft>
                <a:spcPts val="0"/>
              </a:spcAft>
              <a:buFont typeface="Symbol"/>
              <a:buChar char=""/>
            </a:pPr>
            <a:r>
              <a:rPr lang="ar-EG" sz="2400" b="1" dirty="0">
                <a:ea typeface="Calibri"/>
                <a:cs typeface="Adobe Arabic" pitchFamily="18" charset="-78"/>
              </a:rPr>
              <a:t>تشكيل هيكل الدخل </a:t>
            </a:r>
            <a:r>
              <a:rPr lang="ar-EG" sz="2400" b="1" dirty="0" smtClean="0">
                <a:ea typeface="Calibri"/>
                <a:cs typeface="Adobe Arabic" pitchFamily="18" charset="-78"/>
              </a:rPr>
              <a:t>والتكاليف.</a:t>
            </a:r>
            <a:endParaRPr lang="en-US" sz="2400" dirty="0">
              <a:ea typeface="Calibri"/>
              <a:cs typeface="Arial"/>
            </a:endParaRPr>
          </a:p>
          <a:p>
            <a:pPr marL="342900" lvl="0" indent="-342900" algn="r" rtl="1">
              <a:lnSpc>
                <a:spcPct val="115000"/>
              </a:lnSpc>
              <a:spcAft>
                <a:spcPts val="0"/>
              </a:spcAft>
              <a:buFont typeface="Symbol"/>
              <a:buChar char=""/>
            </a:pPr>
            <a:r>
              <a:rPr lang="ar-EG" sz="2400" b="1" dirty="0">
                <a:ea typeface="Calibri"/>
                <a:cs typeface="Adobe Arabic" pitchFamily="18" charset="-78"/>
              </a:rPr>
              <a:t>ضمان ملاءة </a:t>
            </a:r>
            <a:r>
              <a:rPr lang="ar-EG" sz="2400" b="1" dirty="0" smtClean="0">
                <a:ea typeface="Calibri"/>
                <a:cs typeface="Adobe Arabic" pitchFamily="18" charset="-78"/>
              </a:rPr>
              <a:t>ثابتة.</a:t>
            </a:r>
            <a:endParaRPr lang="en-US" sz="2400" dirty="0">
              <a:ea typeface="Calibri"/>
              <a:cs typeface="Arial"/>
            </a:endParaRPr>
          </a:p>
          <a:p>
            <a:pPr marL="342900" lvl="0" indent="-342900" algn="r" rtl="1">
              <a:lnSpc>
                <a:spcPct val="115000"/>
              </a:lnSpc>
              <a:spcAft>
                <a:spcPts val="1000"/>
              </a:spcAft>
              <a:buFont typeface="Symbol"/>
              <a:buChar char=""/>
            </a:pPr>
            <a:r>
              <a:rPr lang="ar-EG" sz="2400" b="1" dirty="0">
                <a:ea typeface="Calibri"/>
                <a:cs typeface="Adobe Arabic" pitchFamily="18" charset="-78"/>
              </a:rPr>
              <a:t>تحديد هيكل الأصول ورأس المال للمشروع في نهاية فترة التخطيط.</a:t>
            </a:r>
            <a:endParaRPr lang="en-US" sz="2400" dirty="0">
              <a:ea typeface="Calibri"/>
              <a:cs typeface="Arial"/>
            </a:endParaRPr>
          </a:p>
          <a:p>
            <a:pPr algn="r" rtl="1">
              <a:lnSpc>
                <a:spcPct val="115000"/>
              </a:lnSpc>
              <a:spcAft>
                <a:spcPts val="1000"/>
              </a:spcAft>
            </a:pPr>
            <a:r>
              <a:rPr lang="ar-EG" sz="2400" b="1" u="sng" dirty="0">
                <a:solidFill>
                  <a:schemeClr val="accent1">
                    <a:lumMod val="75000"/>
                  </a:schemeClr>
                </a:solidFill>
                <a:ea typeface="Calibri"/>
                <a:cs typeface="Adobe Arabic" pitchFamily="18" charset="-78"/>
                <a:hlinkClick r:id="rId3"/>
              </a:rPr>
              <a:t>نتيجة التخطيط المالي الحالي هو تطوير ثلاث وثائق:</a:t>
            </a:r>
            <a:endParaRPr lang="en-US" sz="2400" dirty="0">
              <a:solidFill>
                <a:schemeClr val="accent1">
                  <a:lumMod val="75000"/>
                </a:schemeClr>
              </a:solidFill>
              <a:ea typeface="Calibri"/>
              <a:cs typeface="Arial"/>
            </a:endParaRPr>
          </a:p>
          <a:p>
            <a:pPr marL="342900" lvl="0" indent="-342900" algn="r" rtl="1">
              <a:lnSpc>
                <a:spcPct val="115000"/>
              </a:lnSpc>
              <a:spcAft>
                <a:spcPts val="0"/>
              </a:spcAft>
              <a:buFont typeface="Symbol"/>
              <a:buChar char=""/>
            </a:pPr>
            <a:r>
              <a:rPr lang="ar-EG" sz="2400" b="1" dirty="0">
                <a:ea typeface="Calibri"/>
                <a:cs typeface="Adobe Arabic" pitchFamily="18" charset="-78"/>
              </a:rPr>
              <a:t>خطة التدفق النقدي.</a:t>
            </a:r>
            <a:endParaRPr lang="en-US" sz="2400" dirty="0">
              <a:ea typeface="Calibri"/>
              <a:cs typeface="Arial"/>
            </a:endParaRPr>
          </a:p>
          <a:p>
            <a:pPr marL="342900" lvl="0" indent="-342900" algn="r" rtl="1">
              <a:lnSpc>
                <a:spcPct val="115000"/>
              </a:lnSpc>
              <a:spcAft>
                <a:spcPts val="0"/>
              </a:spcAft>
              <a:buFont typeface="Symbol"/>
              <a:buChar char=""/>
            </a:pPr>
            <a:r>
              <a:rPr lang="ar-EG" sz="2400" b="1" dirty="0">
                <a:ea typeface="Calibri"/>
                <a:cs typeface="Adobe Arabic" pitchFamily="18" charset="-78"/>
              </a:rPr>
              <a:t>خطة حساب الربح </a:t>
            </a:r>
            <a:r>
              <a:rPr lang="ar-EG" sz="2400" b="1" dirty="0" smtClean="0">
                <a:ea typeface="Calibri"/>
                <a:cs typeface="Adobe Arabic" pitchFamily="18" charset="-78"/>
              </a:rPr>
              <a:t>والخسارة.</a:t>
            </a:r>
            <a:endParaRPr lang="en-US" sz="2400" dirty="0">
              <a:ea typeface="Calibri"/>
              <a:cs typeface="Arial"/>
            </a:endParaRPr>
          </a:p>
          <a:p>
            <a:pPr marL="342900" lvl="0" indent="-342900" algn="r" rtl="1">
              <a:lnSpc>
                <a:spcPct val="115000"/>
              </a:lnSpc>
              <a:spcAft>
                <a:spcPts val="1000"/>
              </a:spcAft>
              <a:buFont typeface="Symbol"/>
              <a:buChar char=""/>
            </a:pPr>
            <a:r>
              <a:rPr lang="ar-EG" sz="2400" b="1" dirty="0">
                <a:ea typeface="Calibri"/>
                <a:cs typeface="Adobe Arabic" pitchFamily="18" charset="-78"/>
              </a:rPr>
              <a:t>خطة الميزانية العمومية.</a:t>
            </a:r>
            <a:endParaRPr lang="en-US" sz="2400" dirty="0">
              <a:ea typeface="Calibri"/>
              <a:cs typeface="Arial"/>
            </a:endParaRPr>
          </a:p>
          <a:p>
            <a:pPr algn="r" rtl="1">
              <a:lnSpc>
                <a:spcPct val="115000"/>
              </a:lnSpc>
              <a:spcAft>
                <a:spcPts val="1000"/>
              </a:spcAft>
            </a:pPr>
            <a:r>
              <a:rPr lang="ar-EG" sz="2400" b="1" dirty="0">
                <a:ea typeface="Calibri"/>
                <a:cs typeface="Adobe Arabic" pitchFamily="18" charset="-78"/>
              </a:rPr>
              <a:t>الغرض من بناء هذه الوثائق هو تقييم المركز المالي للمؤسسة في نهاية فترة التخطيط. يتم وضع الخطة المالية الحالية لمدة عام </a:t>
            </a:r>
            <a:r>
              <a:rPr lang="ar-EG" sz="2400" b="1" dirty="0" smtClean="0">
                <a:ea typeface="Calibri"/>
                <a:cs typeface="Adobe Arabic" pitchFamily="18" charset="-78"/>
              </a:rPr>
              <a:t>واحد، </a:t>
            </a:r>
            <a:r>
              <a:rPr lang="ar-EG" sz="2400" b="1" dirty="0">
                <a:ea typeface="Calibri"/>
                <a:cs typeface="Adobe Arabic" pitchFamily="18" charset="-78"/>
              </a:rPr>
              <a:t>مع توزيعها حسب </a:t>
            </a:r>
            <a:r>
              <a:rPr lang="ar-EG" sz="2400" b="1" dirty="0" smtClean="0">
                <a:ea typeface="Calibri"/>
                <a:cs typeface="Adobe Arabic" pitchFamily="18" charset="-78"/>
              </a:rPr>
              <a:t>الأرباع، </a:t>
            </a:r>
            <a:r>
              <a:rPr lang="ar-EG" sz="2400" b="1" dirty="0">
                <a:ea typeface="Calibri"/>
                <a:cs typeface="Adobe Arabic" pitchFamily="18" charset="-78"/>
              </a:rPr>
              <a:t>لأن هذه الفترة الزمنية تفي بالمتطلبات القانونية لإعداد التقارير.</a:t>
            </a:r>
            <a:endParaRPr lang="en-US" sz="2400" dirty="0">
              <a:ea typeface="Calibri"/>
              <a:cs typeface="Arial"/>
            </a:endParaRPr>
          </a:p>
        </p:txBody>
      </p:sp>
      <p:pic>
        <p:nvPicPr>
          <p:cNvPr id="2150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3171021"/>
            <a:ext cx="3458852" cy="25908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مستطيل 2"/>
          <p:cNvSpPr/>
          <p:nvPr/>
        </p:nvSpPr>
        <p:spPr>
          <a:xfrm>
            <a:off x="0" y="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3"/>
              </a:rPr>
              <a:t>www.dawliatraining.com</a:t>
            </a:r>
            <a:endParaRPr lang="en-US" sz="1100">
              <a:effectLst/>
              <a:ea typeface="Calibri"/>
              <a:cs typeface="Arial"/>
            </a:endParaRPr>
          </a:p>
        </p:txBody>
      </p:sp>
      <p:pic>
        <p:nvPicPr>
          <p:cNvPr id="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6400800"/>
            <a:ext cx="12192000"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2"/>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649" y="6328012"/>
            <a:ext cx="12252960" cy="66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3534708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Half Frame 4"/>
          <p:cNvSpPr/>
          <p:nvPr/>
        </p:nvSpPr>
        <p:spPr>
          <a:xfrm>
            <a:off x="0" y="17068"/>
            <a:ext cx="7745361" cy="2192731"/>
          </a:xfrm>
          <a:prstGeom prst="halfFrame">
            <a:avLst/>
          </a:prstGeom>
          <a:solidFill>
            <a:srgbClr val="4F81BD"/>
          </a:solidFill>
          <a:ln w="25400" cap="flat" cmpd="sng" algn="ctr">
            <a:solidFill>
              <a:srgbClr val="4F81BD">
                <a:shade val="50000"/>
              </a:srgbClr>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 name="Rectangle 1"/>
          <p:cNvSpPr/>
          <p:nvPr/>
        </p:nvSpPr>
        <p:spPr>
          <a:xfrm>
            <a:off x="3872680" y="838200"/>
            <a:ext cx="7862120" cy="4308872"/>
          </a:xfrm>
          <a:prstGeom prst="rect">
            <a:avLst/>
          </a:prstGeom>
        </p:spPr>
        <p:txBody>
          <a:bodyPr wrap="square">
            <a:spAutoFit/>
          </a:bodyPr>
          <a:lstStyle/>
          <a:p>
            <a:pPr algn="just" rtl="1">
              <a:spcAft>
                <a:spcPts val="1200"/>
              </a:spcAft>
            </a:pPr>
            <a:r>
              <a:rPr lang="ar-EG" sz="2400" b="1" dirty="0">
                <a:solidFill>
                  <a:srgbClr val="C00000"/>
                </a:solidFill>
                <a:ea typeface="Calibri"/>
                <a:cs typeface="Adobe Arabic" pitchFamily="18" charset="-78"/>
                <a:hlinkClick r:id="rId2"/>
              </a:rPr>
              <a:t>ما هي المهام التي يحلها التخطيط المالي للإنتاج؟</a:t>
            </a:r>
            <a:endParaRPr lang="en-US" sz="2400" dirty="0">
              <a:ea typeface="Calibri"/>
              <a:cs typeface="Arial"/>
            </a:endParaRPr>
          </a:p>
          <a:p>
            <a:pPr marL="574675" lvl="0" indent="-342900" algn="just" rtl="1">
              <a:buFont typeface="Symbol"/>
              <a:buChar char=""/>
            </a:pPr>
            <a:r>
              <a:rPr lang="ar-EG" sz="2400" b="1" dirty="0">
                <a:ea typeface="Calibri"/>
                <a:cs typeface="Adobe Arabic" pitchFamily="18" charset="-78"/>
              </a:rPr>
              <a:t>تحديد الهيكل الأمثل لمصادر الربح.</a:t>
            </a:r>
            <a:endParaRPr lang="en-US" sz="2400" dirty="0">
              <a:ea typeface="Calibri"/>
              <a:cs typeface="Arial"/>
            </a:endParaRPr>
          </a:p>
          <a:p>
            <a:pPr marL="574675" lvl="0" indent="-342900" algn="just" rtl="1">
              <a:buFont typeface="Symbol"/>
              <a:buChar char=""/>
            </a:pPr>
            <a:r>
              <a:rPr lang="ar-EG" sz="2400" b="1" dirty="0">
                <a:ea typeface="Calibri"/>
                <a:cs typeface="Adobe Arabic" pitchFamily="18" charset="-78"/>
              </a:rPr>
              <a:t>تحديد طرق الاستثمار الفعال.</a:t>
            </a:r>
            <a:endParaRPr lang="en-US" sz="2400" dirty="0">
              <a:ea typeface="Calibri"/>
              <a:cs typeface="Arial"/>
            </a:endParaRPr>
          </a:p>
          <a:p>
            <a:pPr marL="574675" lvl="0" indent="-342900" algn="just" rtl="1">
              <a:buFont typeface="Symbol"/>
              <a:buChar char=""/>
            </a:pPr>
            <a:r>
              <a:rPr lang="ar-EG" sz="2400" b="1" dirty="0">
                <a:ea typeface="Calibri"/>
                <a:cs typeface="Adobe Arabic" pitchFamily="18" charset="-78"/>
              </a:rPr>
              <a:t>تشكيل ميزانية الإنتاج والاستثمار والأنشطة المالية.</a:t>
            </a:r>
            <a:endParaRPr lang="en-US" sz="2400" dirty="0">
              <a:ea typeface="Calibri"/>
              <a:cs typeface="Arial"/>
            </a:endParaRPr>
          </a:p>
          <a:p>
            <a:pPr marL="574675" lvl="0" indent="-342900" algn="just" rtl="1">
              <a:buFont typeface="Symbol"/>
              <a:buChar char=""/>
            </a:pPr>
            <a:r>
              <a:rPr lang="ar-EG" sz="2400" b="1" dirty="0">
                <a:ea typeface="Calibri"/>
                <a:cs typeface="Adobe Arabic" pitchFamily="18" charset="-78"/>
              </a:rPr>
              <a:t>الكشف عن درجة التوزيع الرشيد للأموال.</a:t>
            </a:r>
            <a:endParaRPr lang="en-US" sz="2400" dirty="0">
              <a:ea typeface="Calibri"/>
              <a:cs typeface="Arial"/>
            </a:endParaRPr>
          </a:p>
          <a:p>
            <a:pPr marL="574675" lvl="0" indent="-342900" algn="just" rtl="1">
              <a:buFont typeface="Symbol"/>
              <a:buChar char=""/>
            </a:pPr>
            <a:r>
              <a:rPr lang="ar-EG" sz="2400" b="1" dirty="0">
                <a:ea typeface="Calibri"/>
                <a:cs typeface="Adobe Arabic" pitchFamily="18" charset="-78"/>
              </a:rPr>
              <a:t>احترام مصالح المساهمين والمستثمرين الآخرين.</a:t>
            </a:r>
            <a:endParaRPr lang="en-US" sz="2400" dirty="0">
              <a:ea typeface="Calibri"/>
              <a:cs typeface="Arial"/>
            </a:endParaRPr>
          </a:p>
          <a:p>
            <a:pPr marL="574675" lvl="0" indent="-342900" algn="just" rtl="1">
              <a:buFont typeface="Symbol"/>
              <a:buChar char=""/>
            </a:pPr>
            <a:r>
              <a:rPr lang="ar-EG" sz="2400" b="1" dirty="0">
                <a:ea typeface="Calibri"/>
                <a:cs typeface="Adobe Arabic" pitchFamily="18" charset="-78"/>
              </a:rPr>
              <a:t>تكوين علاقات مالية عقلانية مع نظام الميزانية وشركاء الأعمال والأطراف المقابلة الأخرى.</a:t>
            </a:r>
            <a:endParaRPr lang="en-US" sz="2400" dirty="0">
              <a:ea typeface="Calibri"/>
              <a:cs typeface="Arial"/>
            </a:endParaRPr>
          </a:p>
          <a:p>
            <a:pPr marL="574675" lvl="0" indent="-342900" algn="just" rtl="1">
              <a:buFont typeface="Symbol"/>
              <a:buChar char=""/>
            </a:pPr>
            <a:r>
              <a:rPr lang="ar-EG" sz="2400" b="1" dirty="0">
                <a:ea typeface="Calibri"/>
                <a:cs typeface="Adobe Arabic" pitchFamily="18" charset="-78"/>
              </a:rPr>
              <a:t>تحديد طرق زيادة ربحية الشركة.</a:t>
            </a:r>
            <a:endParaRPr lang="en-US" sz="2400" dirty="0">
              <a:ea typeface="Calibri"/>
              <a:cs typeface="Arial"/>
            </a:endParaRPr>
          </a:p>
          <a:p>
            <a:pPr marL="574675" lvl="0" indent="-342900" algn="just" rtl="1">
              <a:buFont typeface="Symbol"/>
              <a:buChar char=""/>
            </a:pPr>
            <a:r>
              <a:rPr lang="ar-EG" sz="2400" b="1" dirty="0">
                <a:ea typeface="Calibri"/>
                <a:cs typeface="Adobe Arabic" pitchFamily="18" charset="-78"/>
              </a:rPr>
              <a:t>تحديد المبادئ التوجيهية لتطوير الشركة على المدى القصير والمدى الطويل.</a:t>
            </a:r>
            <a:endParaRPr lang="en-US" sz="2400" dirty="0">
              <a:ea typeface="Calibri"/>
              <a:cs typeface="Arial"/>
            </a:endParaRPr>
          </a:p>
          <a:p>
            <a:pPr marL="574675" lvl="0" indent="-342900" algn="just" rtl="1">
              <a:buFont typeface="Symbol"/>
              <a:buChar char=""/>
            </a:pPr>
            <a:r>
              <a:rPr lang="ar-EG" sz="2400" b="1" dirty="0">
                <a:ea typeface="Calibri"/>
                <a:cs typeface="Adobe Arabic" pitchFamily="18" charset="-78"/>
              </a:rPr>
              <a:t>تبرير الجدوى والكفاءة الاقتصادية للاستثمارات المخطط لها.</a:t>
            </a:r>
            <a:endParaRPr lang="en-US" sz="2400" dirty="0">
              <a:ea typeface="Calibri"/>
              <a:cs typeface="Arial"/>
            </a:endParaRPr>
          </a:p>
          <a:p>
            <a:pPr marL="574675" lvl="0" indent="-342900" algn="just" rtl="1">
              <a:buFont typeface="Symbol"/>
              <a:buChar char=""/>
            </a:pPr>
            <a:r>
              <a:rPr lang="ar-EG" sz="2400" b="1" dirty="0">
                <a:ea typeface="Calibri"/>
                <a:cs typeface="Adobe Arabic" pitchFamily="18" charset="-78"/>
              </a:rPr>
              <a:t>السيطرة على الوضع المالي للشركة.</a:t>
            </a:r>
            <a:endParaRPr lang="en-US" sz="2400" dirty="0">
              <a:ea typeface="Calibri"/>
              <a:cs typeface="Arial"/>
            </a:endParaRPr>
          </a:p>
        </p:txBody>
      </p:sp>
      <p:pic>
        <p:nvPicPr>
          <p:cNvPr id="2253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2819400"/>
            <a:ext cx="4502070" cy="32157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مستطيل 2"/>
          <p:cNvSpPr/>
          <p:nvPr/>
        </p:nvSpPr>
        <p:spPr>
          <a:xfrm>
            <a:off x="0" y="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2"/>
              </a:rPr>
              <a:t>www.dawliatraining.com</a:t>
            </a:r>
            <a:endParaRPr lang="en-US" sz="1100">
              <a:effectLst/>
              <a:ea typeface="Calibri"/>
              <a:cs typeface="Arial"/>
            </a:endParaRPr>
          </a:p>
        </p:txBody>
      </p:sp>
      <p:pic>
        <p:nvPicPr>
          <p:cNvPr id="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400800"/>
            <a:ext cx="12192000"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649" y="6328012"/>
            <a:ext cx="12252960" cy="66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1080750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Half Frame 4"/>
          <p:cNvSpPr/>
          <p:nvPr/>
        </p:nvSpPr>
        <p:spPr>
          <a:xfrm>
            <a:off x="0" y="17068"/>
            <a:ext cx="7745361" cy="2192731"/>
          </a:xfrm>
          <a:prstGeom prst="halfFrame">
            <a:avLst/>
          </a:prstGeom>
          <a:solidFill>
            <a:srgbClr val="4F81BD"/>
          </a:solidFill>
          <a:ln w="25400" cap="flat" cmpd="sng" algn="ctr">
            <a:solidFill>
              <a:srgbClr val="4F81BD">
                <a:shade val="50000"/>
              </a:srgbClr>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 name="Rectangle 1"/>
          <p:cNvSpPr/>
          <p:nvPr/>
        </p:nvSpPr>
        <p:spPr>
          <a:xfrm>
            <a:off x="4343400" y="1113433"/>
            <a:ext cx="6858000" cy="4113947"/>
          </a:xfrm>
          <a:prstGeom prst="rect">
            <a:avLst/>
          </a:prstGeom>
        </p:spPr>
        <p:txBody>
          <a:bodyPr wrap="square">
            <a:spAutoFit/>
          </a:bodyPr>
          <a:lstStyle/>
          <a:p>
            <a:pPr algn="r" rtl="1">
              <a:lnSpc>
                <a:spcPct val="115000"/>
              </a:lnSpc>
              <a:spcAft>
                <a:spcPts val="1000"/>
              </a:spcAft>
            </a:pPr>
            <a:r>
              <a:rPr lang="ar-EG" sz="2800" b="1" u="sng" dirty="0">
                <a:solidFill>
                  <a:srgbClr val="C00000"/>
                </a:solidFill>
                <a:ea typeface="Calibri"/>
                <a:cs typeface="Adobe Arabic" pitchFamily="18" charset="-78"/>
                <a:hlinkClick r:id="rId2"/>
              </a:rPr>
              <a:t>مهام قسم المالية في التخطيط:</a:t>
            </a:r>
            <a:endParaRPr lang="en-US" sz="2800" dirty="0">
              <a:ea typeface="Calibri"/>
              <a:cs typeface="Arial"/>
            </a:endParaRPr>
          </a:p>
          <a:p>
            <a:pPr marL="574675" lvl="0" indent="-342900" algn="justLow" rtl="1">
              <a:lnSpc>
                <a:spcPct val="115000"/>
              </a:lnSpc>
              <a:spcAft>
                <a:spcPts val="0"/>
              </a:spcAft>
              <a:buSzPct val="75000"/>
              <a:buFont typeface="Wingdings" panose="05000000000000000000" pitchFamily="2" charset="2"/>
              <a:buChar char="q"/>
            </a:pPr>
            <a:r>
              <a:rPr lang="ar-EG" sz="2400" b="1" dirty="0">
                <a:ea typeface="Calibri"/>
                <a:cs typeface="Adobe Arabic" pitchFamily="18" charset="-78"/>
              </a:rPr>
              <a:t>تخطيط التمويل </a:t>
            </a:r>
            <a:r>
              <a:rPr lang="ar-EG" sz="2400" b="1" dirty="0" smtClean="0">
                <a:ea typeface="Calibri"/>
                <a:cs typeface="Adobe Arabic" pitchFamily="18" charset="-78"/>
              </a:rPr>
              <a:t>والقروض، </a:t>
            </a:r>
            <a:r>
              <a:rPr lang="ar-EG" sz="2400" b="1" dirty="0">
                <a:ea typeface="Calibri"/>
                <a:cs typeface="Adobe Arabic" pitchFamily="18" charset="-78"/>
              </a:rPr>
              <a:t>مع مراعاة جميع التكاليف </a:t>
            </a:r>
            <a:r>
              <a:rPr lang="ar-EG" sz="2400" b="1" dirty="0" smtClean="0">
                <a:ea typeface="Calibri"/>
                <a:cs typeface="Adobe Arabic" pitchFamily="18" charset="-78"/>
              </a:rPr>
              <a:t>اللازمة</a:t>
            </a:r>
            <a:r>
              <a:rPr lang="ar-JO" sz="2400" b="1" dirty="0" smtClean="0">
                <a:ea typeface="Calibri"/>
                <a:cs typeface="Adobe Arabic" pitchFamily="18" charset="-78"/>
              </a:rPr>
              <a:t>.</a:t>
            </a:r>
            <a:endParaRPr lang="en-US" sz="2400" dirty="0">
              <a:ea typeface="Calibri"/>
              <a:cs typeface="Arial"/>
            </a:endParaRPr>
          </a:p>
          <a:p>
            <a:pPr marL="574675" lvl="0" indent="-342900" algn="r" rtl="1">
              <a:lnSpc>
                <a:spcPct val="115000"/>
              </a:lnSpc>
              <a:spcAft>
                <a:spcPts val="0"/>
              </a:spcAft>
              <a:buSzPct val="75000"/>
              <a:buFont typeface="Wingdings" panose="05000000000000000000" pitchFamily="2" charset="2"/>
              <a:buChar char="q"/>
            </a:pPr>
            <a:r>
              <a:rPr lang="ar-EG" sz="2400" b="1" dirty="0">
                <a:ea typeface="Calibri"/>
                <a:cs typeface="Adobe Arabic" pitchFamily="18" charset="-78"/>
              </a:rPr>
              <a:t>تحليل احتياجات العمل </a:t>
            </a:r>
            <a:r>
              <a:rPr lang="ar-EG" sz="2400" b="1" dirty="0" smtClean="0">
                <a:ea typeface="Calibri"/>
                <a:cs typeface="Adobe Arabic" pitchFamily="18" charset="-78"/>
              </a:rPr>
              <a:t>الخاصة.</a:t>
            </a:r>
            <a:endParaRPr lang="en-US" sz="2400" dirty="0">
              <a:ea typeface="Calibri"/>
              <a:cs typeface="Arial"/>
            </a:endParaRPr>
          </a:p>
          <a:p>
            <a:pPr marL="574675" lvl="0" indent="-342900" algn="r" rtl="1">
              <a:lnSpc>
                <a:spcPct val="115000"/>
              </a:lnSpc>
              <a:spcAft>
                <a:spcPts val="0"/>
              </a:spcAft>
              <a:buSzPct val="75000"/>
              <a:buFont typeface="Wingdings" panose="05000000000000000000" pitchFamily="2" charset="2"/>
              <a:buChar char="q"/>
            </a:pPr>
            <a:r>
              <a:rPr lang="ar-EG" sz="2400" b="1" dirty="0">
                <a:ea typeface="Calibri"/>
                <a:cs typeface="Adobe Arabic" pitchFamily="18" charset="-78"/>
              </a:rPr>
              <a:t>تحديد فرص تمويل عمل الشركة.</a:t>
            </a:r>
            <a:endParaRPr lang="en-US" sz="2400" dirty="0">
              <a:ea typeface="Calibri"/>
              <a:cs typeface="Arial"/>
            </a:endParaRPr>
          </a:p>
          <a:p>
            <a:pPr marL="574675" lvl="0" indent="-342900" algn="r" rtl="1">
              <a:lnSpc>
                <a:spcPct val="115000"/>
              </a:lnSpc>
              <a:spcAft>
                <a:spcPts val="0"/>
              </a:spcAft>
              <a:buSzPct val="75000"/>
              <a:buFont typeface="Wingdings" panose="05000000000000000000" pitchFamily="2" charset="2"/>
              <a:buChar char="q"/>
            </a:pPr>
            <a:r>
              <a:rPr lang="ar-EG" sz="2400" b="1" dirty="0">
                <a:ea typeface="Calibri"/>
                <a:cs typeface="Adobe Arabic" pitchFamily="18" charset="-78"/>
              </a:rPr>
              <a:t>تطوير المشاريع الاستثمارية.</a:t>
            </a:r>
            <a:endParaRPr lang="en-US" sz="2400" dirty="0">
              <a:ea typeface="Calibri"/>
              <a:cs typeface="Arial"/>
            </a:endParaRPr>
          </a:p>
          <a:p>
            <a:pPr marL="574675" lvl="0" indent="-342900" algn="r" rtl="1">
              <a:lnSpc>
                <a:spcPct val="115000"/>
              </a:lnSpc>
              <a:spcAft>
                <a:spcPts val="0"/>
              </a:spcAft>
              <a:buSzPct val="75000"/>
              <a:buFont typeface="Wingdings" panose="05000000000000000000" pitchFamily="2" charset="2"/>
              <a:buChar char="q"/>
            </a:pPr>
            <a:r>
              <a:rPr lang="ar-EG" sz="2400" b="1" dirty="0">
                <a:ea typeface="Calibri"/>
                <a:cs typeface="Adobe Arabic" pitchFamily="18" charset="-78"/>
              </a:rPr>
              <a:t>المشاركة في تطوير خطط </a:t>
            </a:r>
            <a:r>
              <a:rPr lang="ar-EG" sz="2400" b="1" dirty="0" smtClean="0">
                <a:ea typeface="Calibri"/>
                <a:cs typeface="Adobe Arabic" pitchFamily="18" charset="-78"/>
              </a:rPr>
              <a:t>الأعمال.</a:t>
            </a:r>
            <a:endParaRPr lang="en-US" sz="2400" dirty="0">
              <a:ea typeface="Calibri"/>
              <a:cs typeface="Arial"/>
            </a:endParaRPr>
          </a:p>
          <a:p>
            <a:pPr marL="574675" lvl="0" indent="-342900" algn="r" rtl="1">
              <a:lnSpc>
                <a:spcPct val="115000"/>
              </a:lnSpc>
              <a:spcAft>
                <a:spcPts val="0"/>
              </a:spcAft>
              <a:buSzPct val="75000"/>
              <a:buFont typeface="Wingdings" panose="05000000000000000000" pitchFamily="2" charset="2"/>
              <a:buChar char="q"/>
            </a:pPr>
            <a:r>
              <a:rPr lang="ar-EG" sz="2400" b="1" dirty="0">
                <a:ea typeface="Calibri"/>
                <a:cs typeface="Adobe Arabic" pitchFamily="18" charset="-78"/>
              </a:rPr>
              <a:t>تصميم الخطط النقدية.</a:t>
            </a:r>
            <a:endParaRPr lang="en-US" sz="2400" dirty="0">
              <a:ea typeface="Calibri"/>
              <a:cs typeface="Arial"/>
            </a:endParaRPr>
          </a:p>
          <a:p>
            <a:pPr marL="574675" lvl="0" indent="-342900" algn="r" rtl="1">
              <a:lnSpc>
                <a:spcPct val="115000"/>
              </a:lnSpc>
              <a:spcAft>
                <a:spcPts val="1000"/>
              </a:spcAft>
              <a:buSzPct val="75000"/>
              <a:buFont typeface="Wingdings" panose="05000000000000000000" pitchFamily="2" charset="2"/>
              <a:buChar char="q"/>
            </a:pPr>
            <a:r>
              <a:rPr lang="ar-EG" sz="2400" b="1" dirty="0">
                <a:ea typeface="Calibri"/>
                <a:cs typeface="Adobe Arabic" pitchFamily="18" charset="-78"/>
              </a:rPr>
              <a:t>المشاركة في التخطيط لتنفيذ المنتجات </a:t>
            </a:r>
            <a:r>
              <a:rPr lang="ar-EG" sz="2400" b="1" dirty="0" smtClean="0">
                <a:ea typeface="Calibri"/>
                <a:cs typeface="Adobe Arabic" pitchFamily="18" charset="-78"/>
              </a:rPr>
              <a:t>الصادرة، </a:t>
            </a:r>
            <a:r>
              <a:rPr lang="ar-EG" sz="2400" b="1" dirty="0">
                <a:ea typeface="Calibri"/>
                <a:cs typeface="Adobe Arabic" pitchFamily="18" charset="-78"/>
              </a:rPr>
              <a:t>وتحليل الربحية والتكاليف المرتبطة بها.</a:t>
            </a:r>
            <a:endParaRPr lang="en-US" sz="2400" dirty="0">
              <a:ea typeface="Calibri"/>
              <a:cs typeface="Arial"/>
            </a:endParaRPr>
          </a:p>
        </p:txBody>
      </p:sp>
      <p:pic>
        <p:nvPicPr>
          <p:cNvPr id="2355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649" y="3170406"/>
            <a:ext cx="3709716" cy="2743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مستطيل 2"/>
          <p:cNvSpPr/>
          <p:nvPr/>
        </p:nvSpPr>
        <p:spPr>
          <a:xfrm>
            <a:off x="0" y="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2"/>
              </a:rPr>
              <a:t>www.dawliatraining.com</a:t>
            </a:r>
            <a:endParaRPr lang="en-US" sz="1100">
              <a:effectLst/>
              <a:ea typeface="Calibri"/>
              <a:cs typeface="Arial"/>
            </a:endParaRPr>
          </a:p>
        </p:txBody>
      </p:sp>
      <p:pic>
        <p:nvPicPr>
          <p:cNvPr id="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400800"/>
            <a:ext cx="12192000"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649" y="6328012"/>
            <a:ext cx="12252960" cy="66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7895903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ChangeArrowheads="1"/>
          </p:cNvSpPr>
          <p:nvPr/>
        </p:nvSpPr>
        <p:spPr bwMode="auto">
          <a:xfrm>
            <a:off x="10483270" y="50113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tab pos="2973388" algn="l"/>
              </a:tabLst>
              <a:defRPr/>
            </a:pPr>
            <a:endParaRPr kumimoji="0" lang="ar-EG" sz="1800" b="0" i="0" u="none" strike="noStrike" kern="1200" cap="none" spc="0" normalizeH="0" baseline="0" noProof="0">
              <a:ln>
                <a:noFill/>
              </a:ln>
              <a:solidFill>
                <a:prstClr val="black"/>
              </a:solidFill>
              <a:effectLst/>
              <a:uLnTx/>
              <a:uFillTx/>
              <a:latin typeface="Arial" pitchFamily="34" charset="0"/>
              <a:ea typeface="+mn-ea"/>
              <a:cs typeface="Arial" panose="020B0604020202020204" pitchFamily="34" charset="0"/>
            </a:endParaRPr>
          </a:p>
        </p:txBody>
      </p:sp>
      <p:pic>
        <p:nvPicPr>
          <p:cNvPr id="6" name="Picture 5"/>
          <p:cNvPicPr>
            <a:picLocks noChangeAspect="1"/>
          </p:cNvPicPr>
          <p:nvPr/>
        </p:nvPicPr>
        <p:blipFill>
          <a:blip r:embed="rId3"/>
          <a:stretch>
            <a:fillRect/>
          </a:stretch>
        </p:blipFill>
        <p:spPr>
          <a:xfrm>
            <a:off x="-27710" y="0"/>
            <a:ext cx="12205855" cy="6832600"/>
          </a:xfrm>
          <a:prstGeom prst="rect">
            <a:avLst/>
          </a:prstGeom>
          <a:ln>
            <a:noFill/>
          </a:ln>
          <a:effectLst>
            <a:outerShdw blurRad="292100" dist="139700" dir="2700000" algn="tl" rotWithShape="0">
              <a:srgbClr val="333333">
                <a:alpha val="65000"/>
              </a:srgbClr>
            </a:outerShdw>
          </a:effectLst>
        </p:spPr>
      </p:pic>
      <p:sp>
        <p:nvSpPr>
          <p:cNvPr id="7" name="Rectangle 2"/>
          <p:cNvSpPr>
            <a:spLocks noChangeArrowheads="1"/>
          </p:cNvSpPr>
          <p:nvPr/>
        </p:nvSpPr>
        <p:spPr bwMode="auto">
          <a:xfrm>
            <a:off x="3962400" y="865728"/>
            <a:ext cx="5076056" cy="3323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1" eaLnBrk="1" fontAlgn="base" latinLnBrk="0" hangingPunct="1">
              <a:lnSpc>
                <a:spcPct val="100000"/>
              </a:lnSpc>
              <a:spcBef>
                <a:spcPct val="0"/>
              </a:spcBef>
              <a:spcAft>
                <a:spcPct val="0"/>
              </a:spcAft>
              <a:buClrTx/>
              <a:buSzTx/>
              <a:buFontTx/>
              <a:buNone/>
              <a:tabLst/>
              <a:defRPr/>
            </a:pPr>
            <a:r>
              <a:rPr kumimoji="0" lang="ar-JO" sz="9600" b="1" i="0" u="none" strike="noStrike" kern="1200" cap="none" spc="0" normalizeH="0" baseline="0" noProof="0" dirty="0" smtClean="0">
                <a:ln>
                  <a:noFill/>
                </a:ln>
                <a:solidFill>
                  <a:srgbClr val="366BB8"/>
                </a:solidFill>
                <a:effectLst/>
                <a:uLnTx/>
                <a:uFillTx/>
                <a:latin typeface="Adobe Arabic" pitchFamily="18" charset="-78"/>
                <a:ea typeface="Traditional Arabic" pitchFamily="18" charset="-78"/>
                <a:cs typeface="Adobe Arabic" pitchFamily="18" charset="-78"/>
              </a:rPr>
              <a:t>ا</a:t>
            </a:r>
            <a:r>
              <a:rPr kumimoji="0" lang="ar-SA" sz="9600" b="1" i="0" u="none" strike="noStrike" kern="1200" cap="none" spc="0" normalizeH="0" baseline="0" noProof="0" dirty="0" smtClean="0">
                <a:ln>
                  <a:noFill/>
                </a:ln>
                <a:solidFill>
                  <a:srgbClr val="366BB8"/>
                </a:solidFill>
                <a:effectLst/>
                <a:uLnTx/>
                <a:uFillTx/>
                <a:latin typeface="Adobe Arabic" pitchFamily="18" charset="-78"/>
                <a:ea typeface="Traditional Arabic" pitchFamily="18" charset="-78"/>
                <a:cs typeface="Adobe Arabic" pitchFamily="18" charset="-78"/>
              </a:rPr>
              <a:t>ستراحة </a:t>
            </a:r>
            <a:r>
              <a:rPr kumimoji="0" lang="ar-SA" sz="9600" b="1" i="0" u="none" strike="noStrike" kern="1200" cap="none" spc="0" normalizeH="0" baseline="0" noProof="0" dirty="0">
                <a:ln>
                  <a:noFill/>
                </a:ln>
                <a:solidFill>
                  <a:srgbClr val="366BB8"/>
                </a:solidFill>
                <a:effectLst/>
                <a:uLnTx/>
                <a:uFillTx/>
                <a:latin typeface="Adobe Arabic" pitchFamily="18" charset="-78"/>
                <a:ea typeface="Traditional Arabic" pitchFamily="18" charset="-78"/>
                <a:cs typeface="Adobe Arabic" pitchFamily="18" charset="-78"/>
              </a:rPr>
              <a:t>تدريبية</a:t>
            </a:r>
            <a:endParaRPr kumimoji="0" lang="en-US" sz="1050" b="0" i="0" u="none" strike="noStrike" kern="1200" cap="none" spc="0" normalizeH="0" baseline="0" noProof="0" dirty="0">
              <a:ln>
                <a:noFill/>
              </a:ln>
              <a:solidFill>
                <a:srgbClr val="366BB8"/>
              </a:solidFill>
              <a:effectLst/>
              <a:uLnTx/>
              <a:uFillTx/>
              <a:latin typeface="Adobe Arabic" pitchFamily="18" charset="-78"/>
              <a:ea typeface="+mn-ea"/>
              <a:cs typeface="Adobe Arabic" pitchFamily="18" charset="-78"/>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Arial" pitchFamily="34" charset="0"/>
              <a:ea typeface="+mn-ea"/>
              <a:cs typeface="Arial" pitchFamily="34" charset="0"/>
            </a:endParaRPr>
          </a:p>
        </p:txBody>
      </p:sp>
      <p:sp>
        <p:nvSpPr>
          <p:cNvPr id="5" name="مستطيل 2"/>
          <p:cNvSpPr/>
          <p:nvPr/>
        </p:nvSpPr>
        <p:spPr>
          <a:xfrm>
            <a:off x="0" y="652780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4"/>
              </a:rPr>
              <a:t>www.dawliatraining.com</a:t>
            </a:r>
            <a:endParaRPr lang="en-US" sz="1100">
              <a:effectLst/>
              <a:ea typeface="Calibri"/>
              <a:cs typeface="Arial"/>
            </a:endParaRPr>
          </a:p>
        </p:txBody>
      </p:sp>
    </p:spTree>
    <p:extLst>
      <p:ext uri="{BB962C8B-B14F-4D97-AF65-F5344CB8AC3E}">
        <p14:creationId xmlns:p14="http://schemas.microsoft.com/office/powerpoint/2010/main" val="219272204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5113672" y="3052632"/>
            <a:ext cx="6240128" cy="2357568"/>
          </a:xfrm>
          <a:prstGeom prst="rect">
            <a:avLst/>
          </a:prstGeom>
        </p:spPr>
        <p:txBody>
          <a:bodyPr wrap="square">
            <a:spAutoFit/>
          </a:bodyPr>
          <a:lstStyle/>
          <a:p>
            <a:pPr marL="342900" lvl="0" indent="-342900" algn="r" rtl="1">
              <a:lnSpc>
                <a:spcPct val="115000"/>
              </a:lnSpc>
              <a:spcAft>
                <a:spcPts val="0"/>
              </a:spcAft>
              <a:buClr>
                <a:srgbClr val="C00000"/>
              </a:buClr>
              <a:buFont typeface="Symbol"/>
              <a:buChar char=""/>
            </a:pPr>
            <a:r>
              <a:rPr lang="ar-EG" sz="3200" b="1" dirty="0">
                <a:ea typeface="Calibri"/>
                <a:cs typeface="Adobe Arabic" pitchFamily="18" charset="-78"/>
              </a:rPr>
              <a:t>أساسيات التخطيط المالي </a:t>
            </a:r>
            <a:endParaRPr lang="en-US" sz="3200" dirty="0">
              <a:ea typeface="Calibri"/>
              <a:cs typeface="Arial"/>
            </a:endParaRPr>
          </a:p>
          <a:p>
            <a:pPr marL="342900" lvl="0" indent="-342900" algn="r" rtl="1">
              <a:lnSpc>
                <a:spcPct val="115000"/>
              </a:lnSpc>
              <a:spcAft>
                <a:spcPts val="0"/>
              </a:spcAft>
              <a:buClr>
                <a:srgbClr val="C00000"/>
              </a:buClr>
              <a:buFont typeface="Symbol"/>
              <a:buChar char=""/>
            </a:pPr>
            <a:r>
              <a:rPr lang="ar-EG" sz="3200" b="1" dirty="0">
                <a:ea typeface="Calibri"/>
                <a:cs typeface="Adobe Arabic" pitchFamily="18" charset="-78"/>
              </a:rPr>
              <a:t>التخطيط المالي الشخصي</a:t>
            </a:r>
            <a:endParaRPr lang="en-US" sz="3200" dirty="0">
              <a:ea typeface="Calibri"/>
              <a:cs typeface="Arial"/>
            </a:endParaRPr>
          </a:p>
          <a:p>
            <a:pPr marL="342900" lvl="0" indent="-342900" algn="r" rtl="1">
              <a:lnSpc>
                <a:spcPct val="115000"/>
              </a:lnSpc>
              <a:spcAft>
                <a:spcPts val="0"/>
              </a:spcAft>
              <a:buClr>
                <a:srgbClr val="C00000"/>
              </a:buClr>
              <a:buFont typeface="Symbol"/>
              <a:buChar char=""/>
            </a:pPr>
            <a:r>
              <a:rPr lang="ar-EG" sz="3200" b="1" dirty="0">
                <a:ea typeface="Calibri"/>
                <a:cs typeface="Adobe Arabic" pitchFamily="18" charset="-78"/>
              </a:rPr>
              <a:t>مزايا التخطيط المالي</a:t>
            </a:r>
            <a:endParaRPr lang="en-US" sz="3200" dirty="0">
              <a:ea typeface="Calibri"/>
              <a:cs typeface="Arial"/>
            </a:endParaRPr>
          </a:p>
          <a:p>
            <a:pPr marL="342900" lvl="0" indent="-342900" algn="r" rtl="1">
              <a:lnSpc>
                <a:spcPct val="115000"/>
              </a:lnSpc>
              <a:spcAft>
                <a:spcPts val="1000"/>
              </a:spcAft>
              <a:buClr>
                <a:srgbClr val="C00000"/>
              </a:buClr>
              <a:buFont typeface="Symbol"/>
              <a:buChar char=""/>
            </a:pPr>
            <a:r>
              <a:rPr lang="ar-EG" sz="3200" b="1" dirty="0">
                <a:ea typeface="Calibri"/>
                <a:cs typeface="Adobe Arabic" pitchFamily="18" charset="-78"/>
              </a:rPr>
              <a:t>معوقات التخطيط المالي</a:t>
            </a:r>
            <a:endParaRPr lang="en-US" sz="3200" dirty="0">
              <a:ea typeface="Calibri"/>
              <a:cs typeface="Arial"/>
            </a:endParaRPr>
          </a:p>
        </p:txBody>
      </p:sp>
      <p:pic>
        <p:nvPicPr>
          <p:cNvPr id="2" name="Picture 1"/>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10000" b="86556" l="6556" r="93667">
                        <a14:foregroundMark x1="82778" y1="36667" x2="80333" y2="60889"/>
                        <a14:foregroundMark x1="71667" y1="18889" x2="65667" y2="30556"/>
                        <a14:foregroundMark x1="66778" y1="18556" x2="63000" y2="22000"/>
                        <a14:foregroundMark x1="77667" y1="36889" x2="74778" y2="58889"/>
                        <a14:backgroundMark x1="48000" y1="31889" x2="48000" y2="31889"/>
                        <a14:backgroundMark x1="41333" y1="62000" x2="41333" y2="62000"/>
                        <a14:backgroundMark x1="29111" y1="70556" x2="29111" y2="70556"/>
                        <a14:backgroundMark x1="30778" y1="23889" x2="30778" y2="23889"/>
                      </a14:backgroundRemoval>
                    </a14:imgEffect>
                  </a14:imgLayer>
                </a14:imgProps>
              </a:ext>
              <a:ext uri="{28A0092B-C50C-407E-A947-70E740481C1C}">
                <a14:useLocalDpi xmlns:a14="http://schemas.microsoft.com/office/drawing/2010/main" val="0"/>
              </a:ext>
            </a:extLst>
          </a:blip>
          <a:srcRect l="7779" t="12558" r="7873" b="11246"/>
          <a:stretch/>
        </p:blipFill>
        <p:spPr>
          <a:xfrm>
            <a:off x="1432931" y="2373111"/>
            <a:ext cx="3005255" cy="2714747"/>
          </a:xfrm>
          <a:prstGeom prst="rect">
            <a:avLst/>
          </a:prstGeom>
        </p:spPr>
      </p:pic>
      <p:sp>
        <p:nvSpPr>
          <p:cNvPr id="3" name="Rectangle 2"/>
          <p:cNvSpPr/>
          <p:nvPr/>
        </p:nvSpPr>
        <p:spPr>
          <a:xfrm>
            <a:off x="7781130" y="476071"/>
            <a:ext cx="3496470" cy="1200329"/>
          </a:xfrm>
          <a:prstGeom prst="rect">
            <a:avLst/>
          </a:prstGeom>
        </p:spPr>
        <p:txBody>
          <a:bodyPr wrap="non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7200" b="1" i="0" u="none" strike="noStrike" kern="1200" cap="none" spc="0" normalizeH="0" baseline="0" noProof="0" dirty="0">
                <a:ln>
                  <a:noFill/>
                </a:ln>
                <a:solidFill>
                  <a:srgbClr val="366BB8"/>
                </a:solidFill>
                <a:effectLst/>
                <a:uLnTx/>
                <a:uFillTx/>
                <a:latin typeface="Adobe Arabic" pitchFamily="18" charset="-78"/>
                <a:ea typeface="+mn-ea"/>
                <a:cs typeface="Adobe Arabic" pitchFamily="18" charset="-78"/>
              </a:rPr>
              <a:t>الجلسة </a:t>
            </a:r>
            <a:r>
              <a:rPr kumimoji="0" lang="ar-EG" sz="7200" b="1" i="0" u="none" strike="noStrike" kern="1200" cap="none" spc="0" normalizeH="0" baseline="0" noProof="0" dirty="0" smtClean="0">
                <a:ln>
                  <a:noFill/>
                </a:ln>
                <a:solidFill>
                  <a:srgbClr val="366BB8"/>
                </a:solidFill>
                <a:effectLst/>
                <a:uLnTx/>
                <a:uFillTx/>
                <a:latin typeface="Adobe Arabic" pitchFamily="18" charset="-78"/>
                <a:ea typeface="+mn-ea"/>
                <a:cs typeface="Adobe Arabic" pitchFamily="18" charset="-78"/>
              </a:rPr>
              <a:t>الثانية</a:t>
            </a:r>
            <a:endParaRPr kumimoji="0" lang="ar-EG" sz="7200" b="1" i="0" u="none" strike="noStrike" kern="1200" cap="none" spc="0" normalizeH="0" baseline="0" noProof="0" dirty="0">
              <a:ln>
                <a:noFill/>
              </a:ln>
              <a:solidFill>
                <a:srgbClr val="366BB8"/>
              </a:solidFill>
              <a:effectLst/>
              <a:uLnTx/>
              <a:uFillTx/>
              <a:latin typeface="Adobe Arabic" pitchFamily="18" charset="-78"/>
              <a:ea typeface="+mn-ea"/>
              <a:cs typeface="Adobe Arabic" pitchFamily="18" charset="-78"/>
            </a:endParaRPr>
          </a:p>
        </p:txBody>
      </p:sp>
      <p:sp>
        <p:nvSpPr>
          <p:cNvPr id="7" name="مستطيل 2"/>
          <p:cNvSpPr/>
          <p:nvPr/>
        </p:nvSpPr>
        <p:spPr>
          <a:xfrm>
            <a:off x="61331" y="655320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5"/>
              </a:rPr>
              <a:t>www.dawliatraining.com</a:t>
            </a:r>
            <a:endParaRPr lang="en-US" sz="1100">
              <a:effectLst/>
              <a:ea typeface="Calibri"/>
              <a:cs typeface="Arial"/>
            </a:endParaRPr>
          </a:p>
        </p:txBody>
      </p:sp>
      <p:pic>
        <p:nvPicPr>
          <p:cNvPr id="9"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6400800"/>
            <a:ext cx="12192000"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Half Frame 9"/>
          <p:cNvSpPr/>
          <p:nvPr/>
        </p:nvSpPr>
        <p:spPr>
          <a:xfrm>
            <a:off x="0" y="17068"/>
            <a:ext cx="7745361" cy="2192731"/>
          </a:xfrm>
          <a:prstGeom prst="halfFrame">
            <a:avLst/>
          </a:prstGeom>
          <a:solidFill>
            <a:srgbClr val="4F81BD"/>
          </a:solidFill>
          <a:ln w="25400" cap="flat" cmpd="sng" algn="ctr">
            <a:solidFill>
              <a:srgbClr val="4F81BD">
                <a:shade val="50000"/>
              </a:srgbClr>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44895929"/>
      </p:ext>
    </p:extLst>
  </p:cSld>
  <p:clrMapOvr>
    <a:masterClrMapping/>
  </p:clrMapOvr>
  <p:transition spd="slow">
    <p:randomBar dir="vert"/>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6400800"/>
            <a:ext cx="12192000"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Rectangle 10"/>
          <p:cNvSpPr>
            <a:spLocks noChangeArrowheads="1"/>
          </p:cNvSpPr>
          <p:nvPr/>
        </p:nvSpPr>
        <p:spPr bwMode="auto">
          <a:xfrm>
            <a:off x="1524001" y="301081"/>
            <a:ext cx="248851"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rtl="1" fontAlgn="base">
              <a:spcBef>
                <a:spcPct val="0"/>
              </a:spcBef>
              <a:spcAft>
                <a:spcPct val="0"/>
              </a:spcAft>
            </a:pPr>
            <a:r>
              <a:rPr lang="en-US" sz="800">
                <a:solidFill>
                  <a:prstClr val="black"/>
                </a:solidFill>
                <a:latin typeface="Arial" pitchFamily="34" charset="0"/>
                <a:cs typeface="Arial" pitchFamily="34" charset="0"/>
              </a:rPr>
              <a:t/>
            </a:r>
            <a:br>
              <a:rPr lang="en-US" sz="800">
                <a:solidFill>
                  <a:prstClr val="black"/>
                </a:solidFill>
                <a:latin typeface="Arial" pitchFamily="34" charset="0"/>
                <a:cs typeface="Arial" pitchFamily="34" charset="0"/>
              </a:rPr>
            </a:br>
            <a:endParaRPr lang="en-US">
              <a:solidFill>
                <a:prstClr val="black"/>
              </a:solidFill>
              <a:latin typeface="Arial" pitchFamily="34" charset="0"/>
              <a:cs typeface="Arial" pitchFamily="34" charset="0"/>
            </a:endParaRPr>
          </a:p>
          <a:p>
            <a:pPr eaLnBrk="0" fontAlgn="base" hangingPunct="0">
              <a:spcBef>
                <a:spcPct val="0"/>
              </a:spcBef>
              <a:spcAft>
                <a:spcPct val="0"/>
              </a:spcAft>
            </a:pPr>
            <a:endParaRPr lang="en-US">
              <a:solidFill>
                <a:prstClr val="black"/>
              </a:solidFill>
              <a:latin typeface="Arial" pitchFamily="34" charset="0"/>
              <a:cs typeface="Arial" pitchFamily="34" charset="0"/>
            </a:endParaRPr>
          </a:p>
        </p:txBody>
      </p:sp>
      <p:sp>
        <p:nvSpPr>
          <p:cNvPr id="11" name="Rectangle 14"/>
          <p:cNvSpPr>
            <a:spLocks noChangeArrowheads="1"/>
          </p:cNvSpPr>
          <p:nvPr/>
        </p:nvSpPr>
        <p:spPr bwMode="auto">
          <a:xfrm>
            <a:off x="10483270" y="141553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r" rtl="1" fontAlgn="base">
              <a:spcBef>
                <a:spcPct val="0"/>
              </a:spcBef>
              <a:spcAft>
                <a:spcPct val="0"/>
              </a:spcAft>
            </a:pPr>
            <a:endParaRPr lang="ar-EG">
              <a:solidFill>
                <a:prstClr val="black"/>
              </a:solidFill>
              <a:latin typeface="Arial" pitchFamily="34" charset="0"/>
            </a:endParaRPr>
          </a:p>
        </p:txBody>
      </p:sp>
      <p:sp>
        <p:nvSpPr>
          <p:cNvPr id="7" name="Text Box 2"/>
          <p:cNvSpPr txBox="1">
            <a:spLocks noChangeArrowheads="1"/>
          </p:cNvSpPr>
          <p:nvPr/>
        </p:nvSpPr>
        <p:spPr bwMode="auto">
          <a:xfrm>
            <a:off x="6781800" y="440131"/>
            <a:ext cx="5105400" cy="1752600"/>
          </a:xfrm>
          <a:prstGeom prst="rect">
            <a:avLst/>
          </a:prstGeom>
          <a:noFill/>
          <a:ln w="9525">
            <a:noFill/>
            <a:miter lim="800000"/>
            <a:headEnd/>
            <a:tailEnd/>
          </a:ln>
        </p:spPr>
        <p:txBody>
          <a:bodyPr rot="0" vert="horz" wrap="square" lIns="91440" tIns="45720" rIns="91440" bIns="45720" anchor="t" anchorCtr="0">
            <a:noAutofit/>
          </a:bodyPr>
          <a:lstStyle/>
          <a:p>
            <a:pPr algn="ctr" rtl="1"/>
            <a:r>
              <a:rPr lang="ar-EG" sz="5400" b="1" dirty="0">
                <a:ln w="5271" cap="flat" cmpd="sng" algn="ctr">
                  <a:solidFill>
                    <a:srgbClr val="4579B8"/>
                  </a:solidFill>
                  <a:prstDash val="solid"/>
                  <a:round/>
                </a:ln>
                <a:solidFill>
                  <a:srgbClr val="0070C0"/>
                </a:solidFill>
                <a:latin typeface="Adobe Arabic" pitchFamily="18" charset="-78"/>
                <a:ea typeface="Times New Roman"/>
                <a:cs typeface="Adobe Arabic" pitchFamily="18" charset="-78"/>
              </a:rPr>
              <a:t>الوحدة التدريبية </a:t>
            </a:r>
            <a:endParaRPr lang="ar-EG" sz="5400" b="1" dirty="0" smtClean="0">
              <a:ln w="5271" cap="flat" cmpd="sng" algn="ctr">
                <a:solidFill>
                  <a:srgbClr val="4579B8"/>
                </a:solidFill>
                <a:prstDash val="solid"/>
                <a:round/>
              </a:ln>
              <a:solidFill>
                <a:srgbClr val="0070C0"/>
              </a:solidFill>
              <a:latin typeface="Adobe Arabic" pitchFamily="18" charset="-78"/>
              <a:ea typeface="Times New Roman"/>
              <a:cs typeface="Adobe Arabic" pitchFamily="18" charset="-78"/>
            </a:endParaRPr>
          </a:p>
          <a:p>
            <a:pPr algn="ctr" rtl="1"/>
            <a:r>
              <a:rPr lang="ar-EG" sz="4800" b="1" dirty="0" smtClean="0">
                <a:solidFill>
                  <a:srgbClr val="C00000"/>
                </a:solidFill>
                <a:effectLst>
                  <a:outerShdw blurRad="69850" dist="43180" dir="5400000" sx="0" sy="0">
                    <a:srgbClr val="000000">
                      <a:alpha val="65000"/>
                    </a:srgbClr>
                  </a:outerShdw>
                </a:effectLst>
                <a:latin typeface="Adobe Arabic" pitchFamily="18" charset="-78"/>
                <a:ea typeface="Calibri"/>
                <a:cs typeface="Adobe Arabic" pitchFamily="18" charset="-78"/>
              </a:rPr>
              <a:t>ماهية </a:t>
            </a:r>
            <a:r>
              <a:rPr lang="ar-EG" sz="4800" b="1" dirty="0">
                <a:solidFill>
                  <a:srgbClr val="C00000"/>
                </a:solidFill>
                <a:effectLst>
                  <a:outerShdw blurRad="69850" dist="43180" dir="5400000" sx="0" sy="0">
                    <a:srgbClr val="000000">
                      <a:alpha val="65000"/>
                    </a:srgbClr>
                  </a:outerShdw>
                </a:effectLst>
                <a:latin typeface="Adobe Arabic" pitchFamily="18" charset="-78"/>
                <a:ea typeface="Calibri"/>
                <a:cs typeface="Adobe Arabic" pitchFamily="18" charset="-78"/>
              </a:rPr>
              <a:t>التخطيط المالي </a:t>
            </a:r>
            <a:endParaRPr lang="en-US" sz="4800" dirty="0">
              <a:solidFill>
                <a:srgbClr val="C00000"/>
              </a:solidFill>
              <a:latin typeface="Adobe Arabic" pitchFamily="18" charset="-78"/>
              <a:ea typeface="Calibri"/>
              <a:cs typeface="Adobe Arabic" pitchFamily="18" charset="-78"/>
            </a:endParaRPr>
          </a:p>
        </p:txBody>
      </p:sp>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36379" y="2362200"/>
            <a:ext cx="8006637" cy="3894137"/>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مستطيل 2"/>
          <p:cNvSpPr/>
          <p:nvPr/>
        </p:nvSpPr>
        <p:spPr>
          <a:xfrm>
            <a:off x="-13138" y="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5"/>
              </a:rPr>
              <a:t>www.dawliatraining.com</a:t>
            </a:r>
            <a:endParaRPr lang="en-US" sz="1100" dirty="0">
              <a:effectLst/>
              <a:ea typeface="Calibri"/>
              <a:cs typeface="Arial"/>
            </a:endParaRPr>
          </a:p>
        </p:txBody>
      </p:sp>
      <p:sp>
        <p:nvSpPr>
          <p:cNvPr id="8" name="Half Frame 7"/>
          <p:cNvSpPr/>
          <p:nvPr/>
        </p:nvSpPr>
        <p:spPr>
          <a:xfrm>
            <a:off x="0" y="0"/>
            <a:ext cx="7745361" cy="2192731"/>
          </a:xfrm>
          <a:prstGeom prst="halfFrame">
            <a:avLst/>
          </a:prstGeom>
          <a:solidFill>
            <a:srgbClr val="4F81BD"/>
          </a:solidFill>
          <a:ln w="25400" cap="flat" cmpd="sng" algn="ctr">
            <a:solidFill>
              <a:srgbClr val="4F81BD">
                <a:shade val="50000"/>
              </a:srgbClr>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0" name="مستطيل 2"/>
          <p:cNvSpPr/>
          <p:nvPr/>
        </p:nvSpPr>
        <p:spPr>
          <a:xfrm>
            <a:off x="0" y="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5"/>
              </a:rPr>
              <a:t>www.dawliatraining.com</a:t>
            </a:r>
            <a:endParaRPr lang="en-US" sz="1100" dirty="0">
              <a:effectLst/>
              <a:ea typeface="Calibri"/>
              <a:cs typeface="Arial"/>
            </a:endParaRPr>
          </a:p>
        </p:txBody>
      </p:sp>
      <p:pic>
        <p:nvPicPr>
          <p:cNvPr id="13" name="Picture 2"/>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649" y="6328012"/>
            <a:ext cx="12252960" cy="66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8686822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Half Frame 4"/>
          <p:cNvSpPr/>
          <p:nvPr/>
        </p:nvSpPr>
        <p:spPr>
          <a:xfrm>
            <a:off x="0" y="17068"/>
            <a:ext cx="7745361" cy="2192731"/>
          </a:xfrm>
          <a:prstGeom prst="halfFrame">
            <a:avLst/>
          </a:prstGeom>
          <a:solidFill>
            <a:srgbClr val="4F81BD"/>
          </a:solidFill>
          <a:ln w="25400" cap="flat" cmpd="sng" algn="ctr">
            <a:solidFill>
              <a:srgbClr val="4F81BD">
                <a:shade val="50000"/>
              </a:srgbClr>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 name="Rectangle 1"/>
          <p:cNvSpPr/>
          <p:nvPr/>
        </p:nvSpPr>
        <p:spPr>
          <a:xfrm>
            <a:off x="4648200" y="762000"/>
            <a:ext cx="7239000" cy="4699235"/>
          </a:xfrm>
          <a:prstGeom prst="rect">
            <a:avLst/>
          </a:prstGeom>
        </p:spPr>
        <p:txBody>
          <a:bodyPr wrap="square">
            <a:spAutoFit/>
          </a:bodyPr>
          <a:lstStyle/>
          <a:p>
            <a:pPr algn="r" rtl="1">
              <a:lnSpc>
                <a:spcPct val="115000"/>
              </a:lnSpc>
              <a:spcAft>
                <a:spcPts val="1000"/>
              </a:spcAft>
            </a:pPr>
            <a:r>
              <a:rPr lang="ar-EG" sz="2800" b="1" u="sng" dirty="0">
                <a:solidFill>
                  <a:srgbClr val="C00000"/>
                </a:solidFill>
                <a:latin typeface="Adobe Arabic" pitchFamily="18" charset="-78"/>
                <a:ea typeface="Calibri"/>
                <a:cs typeface="Adobe Arabic" pitchFamily="18" charset="-78"/>
              </a:rPr>
              <a:t>أساسيات التخطيط المالي</a:t>
            </a:r>
            <a:endParaRPr lang="en-US" sz="2800" dirty="0">
              <a:latin typeface="Adobe Arabic" pitchFamily="18" charset="-78"/>
              <a:ea typeface="Calibri"/>
              <a:cs typeface="Adobe Arabic" pitchFamily="18" charset="-78"/>
            </a:endParaRPr>
          </a:p>
          <a:p>
            <a:pPr algn="r" rtl="1">
              <a:lnSpc>
                <a:spcPct val="115000"/>
              </a:lnSpc>
              <a:spcAft>
                <a:spcPts val="1000"/>
              </a:spcAft>
            </a:pPr>
            <a:r>
              <a:rPr lang="ar-SA" sz="2200" b="1" dirty="0">
                <a:solidFill>
                  <a:srgbClr val="0070C0"/>
                </a:solidFill>
                <a:ea typeface="Calibri"/>
                <a:cs typeface="Adobe Arabic" pitchFamily="18" charset="-78"/>
                <a:hlinkClick r:id="rId2"/>
              </a:rPr>
              <a:t>أساسيات التخطيط المالي الفعال للشركات الناشئة</a:t>
            </a:r>
            <a:endParaRPr lang="en-US" sz="2200" dirty="0">
              <a:ea typeface="Calibri"/>
              <a:cs typeface="Arial"/>
            </a:endParaRPr>
          </a:p>
          <a:p>
            <a:pPr algn="r" rtl="1">
              <a:spcAft>
                <a:spcPts val="1200"/>
              </a:spcAft>
            </a:pPr>
            <a:r>
              <a:rPr lang="ar-SA" sz="2400" b="1" spc="-20" dirty="0">
                <a:solidFill>
                  <a:srgbClr val="C00000"/>
                </a:solidFill>
                <a:latin typeface="Arial"/>
                <a:ea typeface="Times New Roman"/>
                <a:cs typeface="Adobe Arabic" pitchFamily="18" charset="-78"/>
              </a:rPr>
              <a:t>أولاً : وضع خطة مالية مختلفة ومتنوعة</a:t>
            </a:r>
            <a:endParaRPr lang="en-US" sz="2400" b="1" dirty="0">
              <a:solidFill>
                <a:srgbClr val="C00000"/>
              </a:solidFill>
              <a:ea typeface="Calibri"/>
              <a:cs typeface="Arial"/>
            </a:endParaRPr>
          </a:p>
          <a:p>
            <a:pPr marL="574675" indent="-342900" algn="justLow" rtl="1">
              <a:lnSpc>
                <a:spcPct val="115000"/>
              </a:lnSpc>
              <a:buSzPct val="75000"/>
              <a:buFont typeface="Wingdings" panose="05000000000000000000" pitchFamily="2" charset="2"/>
              <a:buChar char="q"/>
              <a:tabLst>
                <a:tab pos="228600" algn="l"/>
              </a:tabLst>
            </a:pPr>
            <a:r>
              <a:rPr lang="ar-SA" sz="2400" b="1" dirty="0">
                <a:ea typeface="Calibri"/>
                <a:cs typeface="Adobe Arabic" pitchFamily="18" charset="-78"/>
              </a:rPr>
              <a:t>أبدأ بخطة مالية مكتوبة لشركتك، وتأخذ في الاعتبار جميع النقاط التي تبقي حالتك المالية في حالة مستقرة بعيدًا عن الخطر</a:t>
            </a:r>
            <a:r>
              <a:rPr lang="en-US" sz="2400" b="1" dirty="0">
                <a:ea typeface="Calibri"/>
                <a:cs typeface="Adobe Arabic" pitchFamily="18" charset="-78"/>
              </a:rPr>
              <a:t>.</a:t>
            </a:r>
          </a:p>
          <a:p>
            <a:pPr marL="574675" indent="-342900" algn="justLow" rtl="1">
              <a:lnSpc>
                <a:spcPct val="115000"/>
              </a:lnSpc>
              <a:buSzPct val="75000"/>
              <a:buFont typeface="Wingdings" panose="05000000000000000000" pitchFamily="2" charset="2"/>
              <a:buChar char="q"/>
              <a:tabLst>
                <a:tab pos="228600" algn="l"/>
              </a:tabLst>
            </a:pPr>
            <a:r>
              <a:rPr lang="ar-SA" sz="2400" b="1" dirty="0">
                <a:ea typeface="Calibri"/>
                <a:cs typeface="Adobe Arabic" pitchFamily="18" charset="-78"/>
              </a:rPr>
              <a:t>من الأفضل أن تنوع، حيث يثق المخططون الماليون أن من الأفضل توزيع النقود لاستثمارها، فتُقسم بين مشروعك الخاص، وبين مشاريع أخرى كبيرة أو غير محلية أو شركات الاستثمار</a:t>
            </a:r>
            <a:r>
              <a:rPr lang="en-US" sz="2400" b="1" dirty="0">
                <a:ea typeface="Calibri"/>
                <a:cs typeface="Adobe Arabic" pitchFamily="18" charset="-78"/>
              </a:rPr>
              <a:t>.</a:t>
            </a:r>
          </a:p>
          <a:p>
            <a:pPr marL="574675" indent="-342900" algn="justLow" rtl="1">
              <a:lnSpc>
                <a:spcPct val="115000"/>
              </a:lnSpc>
              <a:buSzPct val="75000"/>
              <a:buFont typeface="Wingdings" panose="05000000000000000000" pitchFamily="2" charset="2"/>
              <a:buChar char="q"/>
              <a:tabLst>
                <a:tab pos="228600" algn="l"/>
              </a:tabLst>
            </a:pPr>
            <a:r>
              <a:rPr lang="ar-SA" sz="2400" b="1" dirty="0">
                <a:ea typeface="Calibri"/>
                <a:cs typeface="Adobe Arabic" pitchFamily="18" charset="-78"/>
              </a:rPr>
              <a:t>قاوم فكرة الاستثمار في شركات في نفس مجالك، لأنك إذا واجهت مشكلة في المجال، كلٍ من مشروعك والمشروع الذي استثمرت فيه سيتأثرون بالسلب</a:t>
            </a:r>
            <a:r>
              <a:rPr lang="en-US" sz="2400" b="1" dirty="0">
                <a:ea typeface="Calibri"/>
                <a:cs typeface="Adobe Arabic" pitchFamily="18" charset="-78"/>
              </a:rPr>
              <a:t>.</a:t>
            </a:r>
          </a:p>
        </p:txBody>
      </p:sp>
      <p:pic>
        <p:nvPicPr>
          <p:cNvPr id="2457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649" y="2895600"/>
            <a:ext cx="3998383" cy="306259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مستطيل 2"/>
          <p:cNvSpPr/>
          <p:nvPr/>
        </p:nvSpPr>
        <p:spPr>
          <a:xfrm>
            <a:off x="0" y="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2"/>
              </a:rPr>
              <a:t>www.dawliatraining.com</a:t>
            </a:r>
            <a:endParaRPr lang="en-US" sz="1100">
              <a:effectLst/>
              <a:ea typeface="Calibri"/>
              <a:cs typeface="Arial"/>
            </a:endParaRPr>
          </a:p>
        </p:txBody>
      </p:sp>
      <p:pic>
        <p:nvPicPr>
          <p:cNvPr id="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400800"/>
            <a:ext cx="12192000"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649" y="6328012"/>
            <a:ext cx="12252960" cy="66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5770570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Half Frame 4"/>
          <p:cNvSpPr/>
          <p:nvPr/>
        </p:nvSpPr>
        <p:spPr>
          <a:xfrm>
            <a:off x="0" y="17068"/>
            <a:ext cx="7745361" cy="2192731"/>
          </a:xfrm>
          <a:prstGeom prst="halfFrame">
            <a:avLst/>
          </a:prstGeom>
          <a:solidFill>
            <a:srgbClr val="4F81BD"/>
          </a:solidFill>
          <a:ln w="25400" cap="flat" cmpd="sng" algn="ctr">
            <a:solidFill>
              <a:srgbClr val="4F81BD">
                <a:shade val="50000"/>
              </a:srgbClr>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 name="Rectangle 1"/>
          <p:cNvSpPr/>
          <p:nvPr/>
        </p:nvSpPr>
        <p:spPr>
          <a:xfrm>
            <a:off x="4876800" y="1137496"/>
            <a:ext cx="6858000" cy="3974421"/>
          </a:xfrm>
          <a:prstGeom prst="rect">
            <a:avLst/>
          </a:prstGeom>
        </p:spPr>
        <p:txBody>
          <a:bodyPr wrap="square">
            <a:spAutoFit/>
          </a:bodyPr>
          <a:lstStyle/>
          <a:p>
            <a:pPr algn="r" rtl="1">
              <a:spcAft>
                <a:spcPts val="1200"/>
              </a:spcAft>
            </a:pPr>
            <a:r>
              <a:rPr lang="ar-SA" sz="2800" b="1" spc="-20" dirty="0">
                <a:solidFill>
                  <a:srgbClr val="C00000"/>
                </a:solidFill>
                <a:latin typeface="Arial"/>
                <a:ea typeface="Times New Roman"/>
                <a:cs typeface="Adobe Arabic" pitchFamily="18" charset="-78"/>
              </a:rPr>
              <a:t>ثانياً : حل مشكلة الديون</a:t>
            </a:r>
            <a:endParaRPr lang="en-US" sz="2800" b="1" spc="-20" dirty="0">
              <a:solidFill>
                <a:srgbClr val="C00000"/>
              </a:solidFill>
              <a:latin typeface="Arial"/>
              <a:ea typeface="Times New Roman"/>
              <a:cs typeface="Adobe Arabic" pitchFamily="18" charset="-78"/>
            </a:endParaRPr>
          </a:p>
          <a:p>
            <a:pPr algn="r" rtl="1">
              <a:spcAft>
                <a:spcPts val="1200"/>
              </a:spcAft>
            </a:pPr>
            <a:r>
              <a:rPr lang="ar-SA" sz="2200" b="1" spc="-20" dirty="0">
                <a:latin typeface="Arial"/>
                <a:ea typeface="Times New Roman"/>
                <a:cs typeface="Adobe Arabic" pitchFamily="18" charset="-78"/>
                <a:hlinkClick r:id="rId2"/>
              </a:rPr>
              <a:t>المشكلة الأزلية في فكرة الاقتراض هي الديون، هذه بعض الاقتراحات لمساعدتك</a:t>
            </a:r>
            <a:r>
              <a:rPr lang="en-US" sz="2200" b="1" spc="-20" dirty="0">
                <a:latin typeface="Arial"/>
                <a:ea typeface="Times New Roman"/>
                <a:cs typeface="Adobe Arabic" pitchFamily="18" charset="-78"/>
                <a:hlinkClick r:id="rId2"/>
              </a:rPr>
              <a:t>:</a:t>
            </a:r>
            <a:endParaRPr lang="en-US" sz="2200" dirty="0">
              <a:ea typeface="Calibri"/>
              <a:cs typeface="Arial"/>
            </a:endParaRPr>
          </a:p>
          <a:p>
            <a:pPr marL="574675" lvl="0" indent="-342900" algn="justLow" rtl="1">
              <a:lnSpc>
                <a:spcPct val="115000"/>
              </a:lnSpc>
              <a:spcAft>
                <a:spcPts val="1000"/>
              </a:spcAft>
              <a:buSzPct val="75000"/>
              <a:buFont typeface="Wingdings" panose="05000000000000000000" pitchFamily="2" charset="2"/>
              <a:buChar char="q"/>
              <a:tabLst>
                <a:tab pos="228600" algn="l"/>
              </a:tabLst>
            </a:pPr>
            <a:r>
              <a:rPr lang="ar-SA" sz="2400" b="1" dirty="0">
                <a:ea typeface="Calibri"/>
                <a:cs typeface="Adobe Arabic" pitchFamily="18" charset="-78"/>
              </a:rPr>
              <a:t>جهز المصادر المالية مقدمًا، ولا تنتظر لآخر دقيقة</a:t>
            </a:r>
            <a:r>
              <a:rPr lang="en-US" sz="2400" b="1" dirty="0">
                <a:ea typeface="Calibri"/>
                <a:cs typeface="Adobe Arabic" pitchFamily="18" charset="-78"/>
              </a:rPr>
              <a:t>.</a:t>
            </a:r>
          </a:p>
          <a:p>
            <a:pPr marL="574675" lvl="0" indent="-342900" algn="justLow" rtl="1">
              <a:lnSpc>
                <a:spcPct val="115000"/>
              </a:lnSpc>
              <a:spcAft>
                <a:spcPts val="1000"/>
              </a:spcAft>
              <a:buSzPct val="75000"/>
              <a:buFont typeface="Wingdings" panose="05000000000000000000" pitchFamily="2" charset="2"/>
              <a:buChar char="q"/>
              <a:tabLst>
                <a:tab pos="228600" algn="l"/>
              </a:tabLst>
            </a:pPr>
            <a:r>
              <a:rPr lang="ar-SA" sz="2400" b="1" dirty="0">
                <a:ea typeface="Calibri"/>
                <a:cs typeface="Adobe Arabic" pitchFamily="18" charset="-78"/>
              </a:rPr>
              <a:t>لا تكن متحفظًا جدًا عند حساب احتياجاتك المالية، فبعض الخبراء ينصحون بإضافة 10 بالمئة للطوارئ</a:t>
            </a:r>
            <a:r>
              <a:rPr lang="en-US" sz="2400" b="1" dirty="0">
                <a:ea typeface="Calibri"/>
                <a:cs typeface="Adobe Arabic" pitchFamily="18" charset="-78"/>
              </a:rPr>
              <a:t>.</a:t>
            </a:r>
          </a:p>
          <a:p>
            <a:pPr marL="574675" lvl="0" indent="-342900" algn="justLow" rtl="1">
              <a:lnSpc>
                <a:spcPct val="115000"/>
              </a:lnSpc>
              <a:spcAft>
                <a:spcPts val="1000"/>
              </a:spcAft>
              <a:buSzPct val="75000"/>
              <a:buFont typeface="Wingdings" panose="05000000000000000000" pitchFamily="2" charset="2"/>
              <a:buChar char="q"/>
              <a:tabLst>
                <a:tab pos="228600" algn="l"/>
              </a:tabLst>
            </a:pPr>
            <a:r>
              <a:rPr lang="ar-SA" sz="2400" b="1" dirty="0">
                <a:ea typeface="Calibri"/>
                <a:cs typeface="Adobe Arabic" pitchFamily="18" charset="-78"/>
              </a:rPr>
              <a:t>حدد كم ستحتاج، هذا يحدث عن طريق وضع خطة مالية جيدة ووضع تحليل لنقطة التعادل، وهو يعنى حساب كمية الإيرادات التي يجب على المشروع الحصول عليها، لتغطية التكاليف، قبل حتى الحصول على أي ربح</a:t>
            </a:r>
            <a:r>
              <a:rPr lang="en-US" sz="2400" b="1" dirty="0">
                <a:ea typeface="Calibri"/>
                <a:cs typeface="Adobe Arabic" pitchFamily="18" charset="-78"/>
              </a:rPr>
              <a:t>.</a:t>
            </a:r>
          </a:p>
        </p:txBody>
      </p:sp>
      <p:pic>
        <p:nvPicPr>
          <p:cNvPr id="266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566339"/>
            <a:ext cx="3491680" cy="2327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مستطيل 2"/>
          <p:cNvSpPr/>
          <p:nvPr/>
        </p:nvSpPr>
        <p:spPr>
          <a:xfrm>
            <a:off x="0" y="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2"/>
              </a:rPr>
              <a:t>www.dawliatraining.com</a:t>
            </a:r>
            <a:endParaRPr lang="en-US" sz="1100">
              <a:effectLst/>
              <a:ea typeface="Calibri"/>
              <a:cs typeface="Arial"/>
            </a:endParaRPr>
          </a:p>
        </p:txBody>
      </p:sp>
      <p:pic>
        <p:nvPicPr>
          <p:cNvPr id="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400800"/>
            <a:ext cx="12192000"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649" y="6328012"/>
            <a:ext cx="12252960" cy="66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85818221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Half Frame 4"/>
          <p:cNvSpPr/>
          <p:nvPr/>
        </p:nvSpPr>
        <p:spPr>
          <a:xfrm>
            <a:off x="0" y="17068"/>
            <a:ext cx="7745361" cy="2192731"/>
          </a:xfrm>
          <a:prstGeom prst="halfFrame">
            <a:avLst/>
          </a:prstGeom>
          <a:solidFill>
            <a:srgbClr val="4F81BD"/>
          </a:solidFill>
          <a:ln w="25400" cap="flat" cmpd="sng" algn="ctr">
            <a:solidFill>
              <a:srgbClr val="4F81BD">
                <a:shade val="50000"/>
              </a:srgbClr>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 name="Rectangle 1"/>
          <p:cNvSpPr/>
          <p:nvPr/>
        </p:nvSpPr>
        <p:spPr>
          <a:xfrm>
            <a:off x="5029200" y="1371600"/>
            <a:ext cx="6629400" cy="3642023"/>
          </a:xfrm>
          <a:prstGeom prst="rect">
            <a:avLst/>
          </a:prstGeom>
        </p:spPr>
        <p:txBody>
          <a:bodyPr wrap="square">
            <a:spAutoFit/>
          </a:bodyPr>
          <a:lstStyle/>
          <a:p>
            <a:pPr algn="r" rtl="1">
              <a:spcAft>
                <a:spcPts val="1200"/>
              </a:spcAft>
            </a:pPr>
            <a:r>
              <a:rPr lang="ar-EG" sz="2800" b="1" spc="-20" dirty="0">
                <a:solidFill>
                  <a:srgbClr val="C00000"/>
                </a:solidFill>
                <a:latin typeface="Arial"/>
                <a:ea typeface="Times New Roman"/>
                <a:cs typeface="Adobe Arabic" pitchFamily="18" charset="-78"/>
              </a:rPr>
              <a:t>ثالثا: ركز على التخطيط </a:t>
            </a:r>
            <a:r>
              <a:rPr lang="ar-EG" sz="2800" b="1" spc="-20" dirty="0">
                <a:solidFill>
                  <a:srgbClr val="C00000"/>
                </a:solidFill>
                <a:latin typeface="Arial"/>
                <a:ea typeface="Times New Roman"/>
                <a:cs typeface="Adobe Arabic" pitchFamily="18" charset="-78"/>
              </a:rPr>
              <a:t>للضرائب</a:t>
            </a:r>
          </a:p>
          <a:p>
            <a:pPr algn="r" rtl="1">
              <a:spcAft>
                <a:spcPts val="1200"/>
              </a:spcAft>
            </a:pPr>
            <a:r>
              <a:rPr lang="ar-SA" sz="2800" b="1" spc="-20" dirty="0" smtClean="0">
                <a:latin typeface="Adobe Arabic" pitchFamily="18" charset="-78"/>
                <a:ea typeface="Times New Roman"/>
                <a:cs typeface="Adobe Arabic" pitchFamily="18" charset="-78"/>
                <a:hlinkClick r:id="rId3"/>
              </a:rPr>
              <a:t>وإليك </a:t>
            </a:r>
            <a:r>
              <a:rPr lang="ar-SA" sz="2800" b="1" spc="-20" dirty="0">
                <a:latin typeface="Adobe Arabic" pitchFamily="18" charset="-78"/>
                <a:ea typeface="Times New Roman"/>
                <a:cs typeface="Adobe Arabic" pitchFamily="18" charset="-78"/>
                <a:hlinkClick r:id="rId3"/>
              </a:rPr>
              <a:t>بعض النصائح الأخرى</a:t>
            </a:r>
            <a:r>
              <a:rPr lang="en-US" sz="2800" b="1" spc="-20" dirty="0">
                <a:latin typeface="Adobe Arabic" pitchFamily="18" charset="-78"/>
                <a:ea typeface="Times New Roman"/>
                <a:cs typeface="Adobe Arabic" pitchFamily="18" charset="-78"/>
                <a:hlinkClick r:id="rId3"/>
              </a:rPr>
              <a:t>:</a:t>
            </a:r>
            <a:endParaRPr lang="en-US" sz="2800" dirty="0">
              <a:latin typeface="Adobe Arabic" pitchFamily="18" charset="-78"/>
              <a:ea typeface="Calibri"/>
              <a:cs typeface="Adobe Arabic" pitchFamily="18" charset="-78"/>
            </a:endParaRPr>
          </a:p>
          <a:p>
            <a:pPr marL="574675" indent="-342900" algn="justLow" rtl="1">
              <a:lnSpc>
                <a:spcPct val="115000"/>
              </a:lnSpc>
              <a:spcAft>
                <a:spcPts val="1000"/>
              </a:spcAft>
              <a:buClr>
                <a:srgbClr val="C00000"/>
              </a:buClr>
              <a:buSzPct val="75000"/>
              <a:buFont typeface="Wingdings" panose="05000000000000000000" pitchFamily="2" charset="2"/>
              <a:buChar char="q"/>
              <a:tabLst>
                <a:tab pos="228600" algn="l"/>
              </a:tabLst>
            </a:pPr>
            <a:r>
              <a:rPr lang="ar-SA" sz="2400" b="1" dirty="0">
                <a:ea typeface="Calibri"/>
                <a:cs typeface="Adobe Arabic" pitchFamily="18" charset="-78"/>
              </a:rPr>
              <a:t>كن دومًا على علم بقوانين الضرائب الجديدة، من الصحف، والمجلات، والتلفاز، ووسائل التواصل الاجتماعي</a:t>
            </a:r>
            <a:r>
              <a:rPr lang="en-US" sz="2400" b="1" dirty="0">
                <a:ea typeface="Calibri"/>
                <a:cs typeface="Adobe Arabic" pitchFamily="18" charset="-78"/>
              </a:rPr>
              <a:t>.</a:t>
            </a:r>
          </a:p>
          <a:p>
            <a:pPr marL="574675" indent="-342900" algn="justLow" rtl="1">
              <a:lnSpc>
                <a:spcPct val="115000"/>
              </a:lnSpc>
              <a:spcAft>
                <a:spcPts val="1000"/>
              </a:spcAft>
              <a:buClr>
                <a:srgbClr val="C00000"/>
              </a:buClr>
              <a:buSzPct val="75000"/>
              <a:buFont typeface="Wingdings" panose="05000000000000000000" pitchFamily="2" charset="2"/>
              <a:buChar char="q"/>
              <a:tabLst>
                <a:tab pos="228600" algn="l"/>
              </a:tabLst>
            </a:pPr>
            <a:r>
              <a:rPr lang="ar-SA" sz="2400" b="1" dirty="0">
                <a:ea typeface="Calibri"/>
                <a:cs typeface="Adobe Arabic" pitchFamily="18" charset="-78"/>
              </a:rPr>
              <a:t>قم بطلب المساعدة من معد ضرائب</a:t>
            </a:r>
            <a:r>
              <a:rPr lang="en-US" sz="2400" b="1" dirty="0">
                <a:ea typeface="Calibri"/>
                <a:cs typeface="Adobe Arabic" pitchFamily="18" charset="-78"/>
              </a:rPr>
              <a:t>.</a:t>
            </a:r>
          </a:p>
          <a:p>
            <a:pPr marL="574675" indent="-342900" algn="justLow" rtl="1">
              <a:lnSpc>
                <a:spcPct val="115000"/>
              </a:lnSpc>
              <a:spcAft>
                <a:spcPts val="1000"/>
              </a:spcAft>
              <a:buClr>
                <a:srgbClr val="C00000"/>
              </a:buClr>
              <a:buSzPct val="75000"/>
              <a:buFont typeface="Wingdings" panose="05000000000000000000" pitchFamily="2" charset="2"/>
              <a:buChar char="q"/>
              <a:tabLst>
                <a:tab pos="228600" algn="l"/>
              </a:tabLst>
            </a:pPr>
            <a:r>
              <a:rPr lang="ar-SA" sz="2400" b="1" dirty="0">
                <a:ea typeface="Calibri"/>
                <a:cs typeface="Adobe Arabic" pitchFamily="18" charset="-78"/>
              </a:rPr>
              <a:t>توقع أن يخبرك محاسب الشركة، أو المخطط المالي، بضرورة بتغيير الهيكل الخاص </a:t>
            </a:r>
            <a:r>
              <a:rPr lang="ar-SA" sz="2400" b="1" dirty="0">
                <a:ea typeface="Calibri"/>
                <a:cs typeface="Adobe Arabic" pitchFamily="18" charset="-78"/>
              </a:rPr>
              <a:t>بالشركة</a:t>
            </a:r>
            <a:endParaRPr lang="en-US" sz="2400" b="1" dirty="0">
              <a:ea typeface="Calibri"/>
              <a:cs typeface="Adobe Arabic" pitchFamily="18" charset="-78"/>
            </a:endParaRPr>
          </a:p>
        </p:txBody>
      </p:sp>
      <p:pic>
        <p:nvPicPr>
          <p:cNvPr id="276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87" y="3149857"/>
            <a:ext cx="4038600" cy="2695575"/>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مستطيل 2"/>
          <p:cNvSpPr/>
          <p:nvPr/>
        </p:nvSpPr>
        <p:spPr>
          <a:xfrm>
            <a:off x="0" y="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3"/>
              </a:rPr>
              <a:t>www.dawliatraining.com</a:t>
            </a:r>
            <a:endParaRPr lang="en-US" sz="1100">
              <a:effectLst/>
              <a:ea typeface="Calibri"/>
              <a:cs typeface="Arial"/>
            </a:endParaRPr>
          </a:p>
        </p:txBody>
      </p:sp>
      <p:pic>
        <p:nvPicPr>
          <p:cNvPr id="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6400800"/>
            <a:ext cx="12192000"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2"/>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649" y="6328012"/>
            <a:ext cx="12252960" cy="66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1720889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Half Frame 4"/>
          <p:cNvSpPr/>
          <p:nvPr/>
        </p:nvSpPr>
        <p:spPr>
          <a:xfrm>
            <a:off x="0" y="17068"/>
            <a:ext cx="7745361" cy="2192731"/>
          </a:xfrm>
          <a:prstGeom prst="halfFrame">
            <a:avLst/>
          </a:prstGeom>
          <a:solidFill>
            <a:srgbClr val="4F81BD"/>
          </a:solidFill>
          <a:ln w="25400" cap="flat" cmpd="sng" algn="ctr">
            <a:solidFill>
              <a:srgbClr val="4F81BD">
                <a:shade val="50000"/>
              </a:srgbClr>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 name="Rectangle 1"/>
          <p:cNvSpPr/>
          <p:nvPr/>
        </p:nvSpPr>
        <p:spPr>
          <a:xfrm>
            <a:off x="4953000" y="762000"/>
            <a:ext cx="6400800" cy="4796185"/>
          </a:xfrm>
          <a:prstGeom prst="rect">
            <a:avLst/>
          </a:prstGeom>
        </p:spPr>
        <p:txBody>
          <a:bodyPr wrap="square">
            <a:spAutoFit/>
          </a:bodyPr>
          <a:lstStyle/>
          <a:p>
            <a:pPr algn="r" rtl="1">
              <a:spcAft>
                <a:spcPts val="1200"/>
              </a:spcAft>
            </a:pPr>
            <a:r>
              <a:rPr lang="ar-SA" sz="2800" b="1" spc="-20" dirty="0">
                <a:solidFill>
                  <a:srgbClr val="C00000"/>
                </a:solidFill>
                <a:latin typeface="Arial"/>
                <a:ea typeface="Times New Roman"/>
                <a:cs typeface="Adobe Arabic" pitchFamily="18" charset="-78"/>
              </a:rPr>
              <a:t>رابعاً : التخطيط المشروعي التجاري</a:t>
            </a:r>
            <a:endParaRPr lang="en-US" sz="2800" b="1" spc="-20" dirty="0">
              <a:solidFill>
                <a:srgbClr val="C00000"/>
              </a:solidFill>
              <a:latin typeface="Arial"/>
              <a:ea typeface="Times New Roman"/>
              <a:cs typeface="Adobe Arabic" pitchFamily="18" charset="-78"/>
            </a:endParaRPr>
          </a:p>
          <a:p>
            <a:pPr algn="r" rtl="1">
              <a:spcAft>
                <a:spcPts val="1200"/>
              </a:spcAft>
            </a:pPr>
            <a:r>
              <a:rPr lang="en-US" sz="2400" b="1" spc="-20" dirty="0">
                <a:solidFill>
                  <a:srgbClr val="4F4E51"/>
                </a:solidFill>
                <a:latin typeface="Arial"/>
                <a:ea typeface="Times New Roman"/>
                <a:cs typeface="Adobe Arabic" pitchFamily="18" charset="-78"/>
                <a:hlinkClick r:id="rId3"/>
              </a:rPr>
              <a:t> </a:t>
            </a:r>
            <a:r>
              <a:rPr lang="ar-SA" sz="2400" b="1" spc="-20" dirty="0">
                <a:latin typeface="Arial"/>
                <a:ea typeface="Times New Roman"/>
                <a:cs typeface="Adobe Arabic" pitchFamily="18" charset="-78"/>
                <a:hlinkClick r:id="rId3"/>
              </a:rPr>
              <a:t>تذكر أن هناك نوعين من الخطط المشروعية</a:t>
            </a:r>
            <a:r>
              <a:rPr lang="en-US" sz="2400" b="1" spc="-20" dirty="0">
                <a:latin typeface="Arial"/>
                <a:ea typeface="Times New Roman"/>
                <a:cs typeface="Adobe Arabic" pitchFamily="18" charset="-78"/>
                <a:hlinkClick r:id="rId3"/>
              </a:rPr>
              <a:t>:</a:t>
            </a:r>
            <a:endParaRPr lang="en-US" sz="2400" dirty="0">
              <a:ea typeface="Calibri"/>
              <a:cs typeface="Arial"/>
            </a:endParaRPr>
          </a:p>
          <a:p>
            <a:pPr marL="627063" lvl="0" indent="-395288" algn="r" rtl="1">
              <a:spcAft>
                <a:spcPts val="1000"/>
              </a:spcAft>
              <a:buSzPct val="75000"/>
              <a:buFont typeface="Wingdings" panose="05000000000000000000" pitchFamily="2" charset="2"/>
              <a:buChar char="q"/>
            </a:pPr>
            <a:r>
              <a:rPr lang="ar-SA" sz="2400" b="1" spc="-20" dirty="0">
                <a:solidFill>
                  <a:srgbClr val="C00000"/>
                </a:solidFill>
                <a:latin typeface="Arial"/>
                <a:ea typeface="Times New Roman"/>
                <a:cs typeface="Adobe Arabic" pitchFamily="18" charset="-78"/>
              </a:rPr>
              <a:t>جمع الأموال</a:t>
            </a:r>
            <a:endParaRPr lang="en-US" sz="2400" dirty="0">
              <a:solidFill>
                <a:srgbClr val="C00000"/>
              </a:solidFill>
              <a:ea typeface="Calibri"/>
              <a:cs typeface="Arial"/>
            </a:endParaRPr>
          </a:p>
          <a:p>
            <a:pPr marL="682625" algn="justLow" rtl="1">
              <a:spcAft>
                <a:spcPts val="3000"/>
              </a:spcAft>
            </a:pPr>
            <a:r>
              <a:rPr lang="ar-SA" sz="2400" b="1" spc="-20" dirty="0">
                <a:latin typeface="Arial"/>
                <a:ea typeface="Times New Roman"/>
                <a:cs typeface="Adobe Arabic" pitchFamily="18" charset="-78"/>
              </a:rPr>
              <a:t>الخطط تعتمد بشكل أساسي على المساعدة في جلب الديون لصالح الشركة، عن طريق محاولة الحصول على إعجاب البنوك التجارية او الاستثمارية</a:t>
            </a:r>
            <a:r>
              <a:rPr lang="en-US" sz="2400" b="1" spc="-20" dirty="0">
                <a:latin typeface="Arial"/>
                <a:ea typeface="Times New Roman"/>
                <a:cs typeface="Adobe Arabic" pitchFamily="18" charset="-78"/>
              </a:rPr>
              <a:t>.</a:t>
            </a:r>
            <a:endParaRPr lang="en-US" sz="2400" dirty="0">
              <a:ea typeface="Calibri"/>
              <a:cs typeface="Arial"/>
            </a:endParaRPr>
          </a:p>
          <a:p>
            <a:pPr marL="627063" indent="-395288" algn="r" rtl="1">
              <a:spcAft>
                <a:spcPts val="1000"/>
              </a:spcAft>
              <a:buSzPct val="75000"/>
              <a:buFont typeface="Wingdings" panose="05000000000000000000" pitchFamily="2" charset="2"/>
              <a:buChar char="q"/>
              <a:tabLst>
                <a:tab pos="228600" algn="l"/>
              </a:tabLst>
            </a:pPr>
            <a:r>
              <a:rPr lang="ar-SA" sz="2400" b="1" spc="-20" dirty="0">
                <a:solidFill>
                  <a:srgbClr val="C00000"/>
                </a:solidFill>
                <a:latin typeface="Arial"/>
                <a:ea typeface="Times New Roman"/>
                <a:cs typeface="Adobe Arabic" pitchFamily="18" charset="-78"/>
              </a:rPr>
              <a:t>الخطة التنفيذية</a:t>
            </a:r>
            <a:endParaRPr lang="en-US" sz="2400" b="1" spc="-20" dirty="0">
              <a:solidFill>
                <a:srgbClr val="C00000"/>
              </a:solidFill>
              <a:latin typeface="Arial"/>
              <a:ea typeface="Times New Roman"/>
              <a:cs typeface="Adobe Arabic" pitchFamily="18" charset="-78"/>
            </a:endParaRPr>
          </a:p>
          <a:p>
            <a:pPr marL="682625" algn="justLow" rtl="1">
              <a:spcAft>
                <a:spcPts val="3000"/>
              </a:spcAft>
            </a:pPr>
            <a:r>
              <a:rPr lang="ar-SA" sz="2400" b="1" spc="-20" dirty="0">
                <a:latin typeface="Arial"/>
                <a:ea typeface="Times New Roman"/>
                <a:cs typeface="Adobe Arabic" pitchFamily="18" charset="-78"/>
              </a:rPr>
              <a:t>تكون الخطط هنا عملية بشكل كبير، ولها تأثير لا يكاد يذكر أو معدوم لجلب الأموال، فهي تقوم بدور الخرائط لأصحاب المشاريع، للمساعدة في تحقيق الأهداف الخاصة بالمشروع</a:t>
            </a:r>
            <a:r>
              <a:rPr lang="en-US" sz="2400" b="1" spc="-20" dirty="0">
                <a:latin typeface="Arial"/>
                <a:ea typeface="Times New Roman"/>
                <a:cs typeface="Adobe Arabic" pitchFamily="18" charset="-78"/>
              </a:rPr>
              <a:t>.</a:t>
            </a:r>
          </a:p>
        </p:txBody>
      </p:sp>
      <p:pic>
        <p:nvPicPr>
          <p:cNvPr id="2867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2965794"/>
            <a:ext cx="4038600" cy="2695575"/>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مستطيل 2"/>
          <p:cNvSpPr/>
          <p:nvPr/>
        </p:nvSpPr>
        <p:spPr>
          <a:xfrm>
            <a:off x="0" y="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3"/>
              </a:rPr>
              <a:t>www.dawliatraining.com</a:t>
            </a:r>
            <a:endParaRPr lang="en-US" sz="1100">
              <a:effectLst/>
              <a:ea typeface="Calibri"/>
              <a:cs typeface="Arial"/>
            </a:endParaRPr>
          </a:p>
        </p:txBody>
      </p:sp>
      <p:pic>
        <p:nvPicPr>
          <p:cNvPr id="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6400800"/>
            <a:ext cx="12192000"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2"/>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649" y="6328012"/>
            <a:ext cx="12252960" cy="66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1775919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Half Frame 4"/>
          <p:cNvSpPr/>
          <p:nvPr/>
        </p:nvSpPr>
        <p:spPr>
          <a:xfrm>
            <a:off x="0" y="17068"/>
            <a:ext cx="7745361" cy="2192731"/>
          </a:xfrm>
          <a:prstGeom prst="halfFrame">
            <a:avLst/>
          </a:prstGeom>
          <a:solidFill>
            <a:srgbClr val="4F81BD"/>
          </a:solidFill>
          <a:ln w="25400" cap="flat" cmpd="sng" algn="ctr">
            <a:solidFill>
              <a:srgbClr val="4F81BD">
                <a:shade val="50000"/>
              </a:srgbClr>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 name="Rectangle 1"/>
          <p:cNvSpPr/>
          <p:nvPr/>
        </p:nvSpPr>
        <p:spPr>
          <a:xfrm>
            <a:off x="5638800" y="1295400"/>
            <a:ext cx="6096000" cy="3931333"/>
          </a:xfrm>
          <a:prstGeom prst="rect">
            <a:avLst/>
          </a:prstGeom>
        </p:spPr>
        <p:txBody>
          <a:bodyPr>
            <a:spAutoFit/>
          </a:bodyPr>
          <a:lstStyle/>
          <a:p>
            <a:pPr algn="r" rtl="1">
              <a:lnSpc>
                <a:spcPct val="115000"/>
              </a:lnSpc>
              <a:spcAft>
                <a:spcPts val="1200"/>
              </a:spcAft>
            </a:pPr>
            <a:r>
              <a:rPr lang="ar-EG" sz="2800" b="1" spc="-20" dirty="0">
                <a:solidFill>
                  <a:srgbClr val="C00000"/>
                </a:solidFill>
                <a:latin typeface="Arial"/>
                <a:ea typeface="Times New Roman"/>
                <a:cs typeface="Adobe Arabic" pitchFamily="18" charset="-78"/>
              </a:rPr>
              <a:t>الخطوات الأساسية لتدبير أحوالك المالية الشخصية :</a:t>
            </a:r>
            <a:endParaRPr lang="en-US" sz="2800" b="1" spc="-20" dirty="0">
              <a:solidFill>
                <a:srgbClr val="C00000"/>
              </a:solidFill>
              <a:latin typeface="Arial"/>
              <a:ea typeface="Times New Roman"/>
              <a:cs typeface="Adobe Arabic" pitchFamily="18" charset="-78"/>
            </a:endParaRPr>
          </a:p>
          <a:p>
            <a:pPr marL="574675" indent="-342900" algn="justLow" rtl="1">
              <a:lnSpc>
                <a:spcPct val="115000"/>
              </a:lnSpc>
              <a:spcAft>
                <a:spcPts val="1000"/>
              </a:spcAft>
              <a:buClr>
                <a:srgbClr val="C00000"/>
              </a:buClr>
              <a:buSzPct val="75000"/>
              <a:buFont typeface="Wingdings" panose="05000000000000000000" pitchFamily="2" charset="2"/>
              <a:buChar char="q"/>
              <a:tabLst>
                <a:tab pos="228600" algn="l"/>
              </a:tabLst>
            </a:pPr>
            <a:r>
              <a:rPr lang="ar-EG" sz="2400" b="1" dirty="0">
                <a:ea typeface="Calibri"/>
                <a:cs typeface="Adobe Arabic" pitchFamily="18" charset="-78"/>
              </a:rPr>
              <a:t>الانضباط </a:t>
            </a:r>
            <a:r>
              <a:rPr lang="ar-EG" sz="2400" b="1" dirty="0">
                <a:ea typeface="Calibri"/>
                <a:cs typeface="Adobe Arabic" pitchFamily="18" charset="-78"/>
              </a:rPr>
              <a:t>هو </a:t>
            </a:r>
            <a:r>
              <a:rPr lang="ar-EG" sz="2400" b="1" dirty="0">
                <a:ea typeface="Calibri"/>
                <a:cs typeface="Adobe Arabic" pitchFamily="18" charset="-78"/>
              </a:rPr>
              <a:t>المفتاح</a:t>
            </a:r>
            <a:r>
              <a:rPr lang="ar-JO" sz="2400" b="1" dirty="0">
                <a:ea typeface="Calibri"/>
                <a:cs typeface="Adobe Arabic" pitchFamily="18" charset="-78"/>
              </a:rPr>
              <a:t>.</a:t>
            </a:r>
            <a:endParaRPr lang="en-US" sz="2400" b="1" dirty="0">
              <a:ea typeface="Calibri"/>
              <a:cs typeface="Adobe Arabic" pitchFamily="18" charset="-78"/>
            </a:endParaRPr>
          </a:p>
          <a:p>
            <a:pPr marL="574675" indent="-342900" algn="justLow" rtl="1">
              <a:lnSpc>
                <a:spcPct val="115000"/>
              </a:lnSpc>
              <a:spcAft>
                <a:spcPts val="1000"/>
              </a:spcAft>
              <a:buClr>
                <a:srgbClr val="C00000"/>
              </a:buClr>
              <a:buSzPct val="75000"/>
              <a:buFont typeface="Wingdings" panose="05000000000000000000" pitchFamily="2" charset="2"/>
              <a:buChar char="q"/>
              <a:tabLst>
                <a:tab pos="228600" algn="l"/>
              </a:tabLst>
            </a:pPr>
            <a:r>
              <a:rPr lang="ar-EG" sz="2400" b="1" dirty="0">
                <a:ea typeface="Calibri"/>
                <a:cs typeface="Adobe Arabic" pitchFamily="18" charset="-78"/>
              </a:rPr>
              <a:t>الحذر </a:t>
            </a:r>
            <a:r>
              <a:rPr lang="ar-EG" sz="2400" b="1" dirty="0">
                <a:ea typeface="Calibri"/>
                <a:cs typeface="Adobe Arabic" pitchFamily="18" charset="-78"/>
              </a:rPr>
              <a:t>من </a:t>
            </a:r>
            <a:r>
              <a:rPr lang="ar-EG" sz="2400" b="1" dirty="0">
                <a:ea typeface="Calibri"/>
                <a:cs typeface="Adobe Arabic" pitchFamily="18" charset="-78"/>
              </a:rPr>
              <a:t>الاقتراض</a:t>
            </a:r>
            <a:r>
              <a:rPr lang="ar-JO" sz="2400" b="1" dirty="0">
                <a:ea typeface="Calibri"/>
                <a:cs typeface="Adobe Arabic" pitchFamily="18" charset="-78"/>
              </a:rPr>
              <a:t>.</a:t>
            </a:r>
            <a:endParaRPr lang="en-US" sz="2400" b="1" dirty="0">
              <a:ea typeface="Calibri"/>
              <a:cs typeface="Adobe Arabic" pitchFamily="18" charset="-78"/>
            </a:endParaRPr>
          </a:p>
          <a:p>
            <a:pPr marL="574675" indent="-342900" algn="justLow" rtl="1">
              <a:lnSpc>
                <a:spcPct val="115000"/>
              </a:lnSpc>
              <a:spcAft>
                <a:spcPts val="1000"/>
              </a:spcAft>
              <a:buClr>
                <a:srgbClr val="C00000"/>
              </a:buClr>
              <a:buSzPct val="75000"/>
              <a:buFont typeface="Wingdings" panose="05000000000000000000" pitchFamily="2" charset="2"/>
              <a:buChar char="q"/>
              <a:tabLst>
                <a:tab pos="228600" algn="l"/>
              </a:tabLst>
            </a:pPr>
            <a:r>
              <a:rPr lang="ar-EG" sz="2400" b="1" dirty="0">
                <a:ea typeface="Calibri"/>
                <a:cs typeface="Adobe Arabic" pitchFamily="18" charset="-78"/>
              </a:rPr>
              <a:t>رفع </a:t>
            </a:r>
            <a:r>
              <a:rPr lang="ar-EG" sz="2400" b="1" dirty="0">
                <a:ea typeface="Calibri"/>
                <a:cs typeface="Adobe Arabic" pitchFamily="18" charset="-78"/>
              </a:rPr>
              <a:t>مستوى الوعي </a:t>
            </a:r>
            <a:r>
              <a:rPr lang="ar-EG" sz="2400" b="1" dirty="0">
                <a:ea typeface="Calibri"/>
                <a:cs typeface="Adobe Arabic" pitchFamily="18" charset="-78"/>
              </a:rPr>
              <a:t>المالي</a:t>
            </a:r>
            <a:r>
              <a:rPr lang="ar-JO" sz="2400" b="1" dirty="0">
                <a:ea typeface="Calibri"/>
                <a:cs typeface="Adobe Arabic" pitchFamily="18" charset="-78"/>
              </a:rPr>
              <a:t>.</a:t>
            </a:r>
            <a:endParaRPr lang="en-US" sz="2400" b="1" dirty="0">
              <a:ea typeface="Calibri"/>
              <a:cs typeface="Adobe Arabic" pitchFamily="18" charset="-78"/>
            </a:endParaRPr>
          </a:p>
          <a:p>
            <a:pPr marL="574675" indent="-342900" algn="justLow" rtl="1">
              <a:lnSpc>
                <a:spcPct val="115000"/>
              </a:lnSpc>
              <a:spcAft>
                <a:spcPts val="1000"/>
              </a:spcAft>
              <a:buClr>
                <a:srgbClr val="C00000"/>
              </a:buClr>
              <a:buSzPct val="75000"/>
              <a:buFont typeface="Wingdings" panose="05000000000000000000" pitchFamily="2" charset="2"/>
              <a:buChar char="q"/>
              <a:tabLst>
                <a:tab pos="228600" algn="l"/>
              </a:tabLst>
            </a:pPr>
            <a:r>
              <a:rPr lang="ar-EG" sz="2400" b="1" dirty="0">
                <a:ea typeface="Calibri"/>
                <a:cs typeface="Adobe Arabic" pitchFamily="18" charset="-78"/>
              </a:rPr>
              <a:t>الادخار </a:t>
            </a:r>
            <a:r>
              <a:rPr lang="ar-EG" sz="2400" b="1" dirty="0">
                <a:ea typeface="Calibri"/>
                <a:cs typeface="Adobe Arabic" pitchFamily="18" charset="-78"/>
              </a:rPr>
              <a:t>ضرورة وليس </a:t>
            </a:r>
            <a:r>
              <a:rPr lang="ar-EG" sz="2400" b="1" dirty="0">
                <a:ea typeface="Calibri"/>
                <a:cs typeface="Adobe Arabic" pitchFamily="18" charset="-78"/>
              </a:rPr>
              <a:t>اختيار</a:t>
            </a:r>
            <a:r>
              <a:rPr lang="ar-JO" sz="2400" b="1" dirty="0">
                <a:ea typeface="Calibri"/>
                <a:cs typeface="Adobe Arabic" pitchFamily="18" charset="-78"/>
              </a:rPr>
              <a:t>.</a:t>
            </a:r>
            <a:endParaRPr lang="en-US" sz="2400" b="1" dirty="0">
              <a:ea typeface="Calibri"/>
              <a:cs typeface="Adobe Arabic" pitchFamily="18" charset="-78"/>
            </a:endParaRPr>
          </a:p>
          <a:p>
            <a:pPr marL="574675" indent="-342900" algn="justLow" rtl="1">
              <a:lnSpc>
                <a:spcPct val="115000"/>
              </a:lnSpc>
              <a:spcAft>
                <a:spcPts val="1000"/>
              </a:spcAft>
              <a:buClr>
                <a:srgbClr val="C00000"/>
              </a:buClr>
              <a:buSzPct val="75000"/>
              <a:buFont typeface="Wingdings" panose="05000000000000000000" pitchFamily="2" charset="2"/>
              <a:buChar char="q"/>
              <a:tabLst>
                <a:tab pos="228600" algn="l"/>
              </a:tabLst>
            </a:pPr>
            <a:r>
              <a:rPr lang="ar-EG" sz="2400" b="1" dirty="0">
                <a:ea typeface="Calibri"/>
                <a:cs typeface="Adobe Arabic" pitchFamily="18" charset="-78"/>
              </a:rPr>
              <a:t>التخطيط للاستثمار</a:t>
            </a:r>
            <a:r>
              <a:rPr lang="ar-JO" sz="2400" b="1" dirty="0">
                <a:ea typeface="Calibri"/>
                <a:cs typeface="Adobe Arabic" pitchFamily="18" charset="-78"/>
              </a:rPr>
              <a:t>.</a:t>
            </a:r>
            <a:endParaRPr lang="en-US" sz="2400" b="1" dirty="0">
              <a:ea typeface="Calibri"/>
              <a:cs typeface="Adobe Arabic" pitchFamily="18" charset="-78"/>
            </a:endParaRPr>
          </a:p>
          <a:p>
            <a:pPr marL="574675" indent="-342900" algn="justLow" rtl="1">
              <a:lnSpc>
                <a:spcPct val="115000"/>
              </a:lnSpc>
              <a:spcAft>
                <a:spcPts val="1000"/>
              </a:spcAft>
              <a:buClr>
                <a:srgbClr val="C00000"/>
              </a:buClr>
              <a:buSzPct val="75000"/>
              <a:buFont typeface="Wingdings" panose="05000000000000000000" pitchFamily="2" charset="2"/>
              <a:buChar char="q"/>
              <a:tabLst>
                <a:tab pos="228600" algn="l"/>
              </a:tabLst>
            </a:pPr>
            <a:r>
              <a:rPr lang="ar-EG" sz="2400" b="1" dirty="0">
                <a:ea typeface="Calibri"/>
                <a:cs typeface="Adobe Arabic" pitchFamily="18" charset="-78"/>
              </a:rPr>
              <a:t>التخطيط المالي </a:t>
            </a:r>
            <a:r>
              <a:rPr lang="ar-EG" sz="2400" b="1" dirty="0">
                <a:ea typeface="Calibri"/>
                <a:cs typeface="Adobe Arabic" pitchFamily="18" charset="-78"/>
              </a:rPr>
              <a:t>للأسرة</a:t>
            </a:r>
            <a:r>
              <a:rPr lang="ar-JO" sz="2400" b="1" dirty="0">
                <a:ea typeface="Calibri"/>
                <a:cs typeface="Adobe Arabic" pitchFamily="18" charset="-78"/>
              </a:rPr>
              <a:t>.</a:t>
            </a:r>
            <a:endParaRPr lang="en-US" sz="2400" b="1" dirty="0">
              <a:ea typeface="Calibri"/>
              <a:cs typeface="Adobe Arabic" pitchFamily="18" charset="-78"/>
            </a:endParaRPr>
          </a:p>
        </p:txBody>
      </p:sp>
      <p:pic>
        <p:nvPicPr>
          <p:cNvPr id="296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5400" y="2438400"/>
            <a:ext cx="4572620" cy="3419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مستطيل 2"/>
          <p:cNvSpPr/>
          <p:nvPr/>
        </p:nvSpPr>
        <p:spPr>
          <a:xfrm>
            <a:off x="0" y="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3"/>
              </a:rPr>
              <a:t>www.dawliatraining.com</a:t>
            </a:r>
            <a:endParaRPr lang="en-US" sz="1100">
              <a:effectLst/>
              <a:ea typeface="Calibri"/>
              <a:cs typeface="Arial"/>
            </a:endParaRPr>
          </a:p>
        </p:txBody>
      </p:sp>
      <p:pic>
        <p:nvPicPr>
          <p:cNvPr id="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400800"/>
            <a:ext cx="12192000"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649" y="6328012"/>
            <a:ext cx="12252960" cy="66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5570044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Half Frame 4"/>
          <p:cNvSpPr/>
          <p:nvPr/>
        </p:nvSpPr>
        <p:spPr>
          <a:xfrm>
            <a:off x="0" y="17068"/>
            <a:ext cx="7745361" cy="2192731"/>
          </a:xfrm>
          <a:prstGeom prst="halfFrame">
            <a:avLst/>
          </a:prstGeom>
          <a:solidFill>
            <a:srgbClr val="4F81BD"/>
          </a:solidFill>
          <a:ln w="25400" cap="flat" cmpd="sng" algn="ctr">
            <a:solidFill>
              <a:srgbClr val="4F81BD">
                <a:shade val="50000"/>
              </a:srgbClr>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 name="Rectangle 1"/>
          <p:cNvSpPr/>
          <p:nvPr/>
        </p:nvSpPr>
        <p:spPr>
          <a:xfrm>
            <a:off x="5486400" y="1752687"/>
            <a:ext cx="6096000" cy="3352713"/>
          </a:xfrm>
          <a:prstGeom prst="rect">
            <a:avLst/>
          </a:prstGeom>
        </p:spPr>
        <p:txBody>
          <a:bodyPr>
            <a:spAutoFit/>
          </a:bodyPr>
          <a:lstStyle/>
          <a:p>
            <a:pPr algn="r" rtl="1">
              <a:lnSpc>
                <a:spcPct val="115000"/>
              </a:lnSpc>
              <a:spcAft>
                <a:spcPts val="1000"/>
              </a:spcAft>
            </a:pPr>
            <a:r>
              <a:rPr lang="ar-EG" sz="2800" b="1" u="sng" dirty="0">
                <a:solidFill>
                  <a:srgbClr val="0070C0"/>
                </a:solidFill>
                <a:ea typeface="Calibri"/>
                <a:cs typeface="Adobe Arabic" pitchFamily="18" charset="-78"/>
                <a:hlinkClick r:id="rId2"/>
              </a:rPr>
              <a:t>أهم الخطوات القابلة للتطبيق على مستوى الاسرة :</a:t>
            </a:r>
            <a:endParaRPr lang="en-US" sz="2800" dirty="0">
              <a:ea typeface="Calibri"/>
              <a:cs typeface="Arial"/>
            </a:endParaRPr>
          </a:p>
          <a:p>
            <a:pPr marL="574675" indent="-342900" algn="justLow" rtl="1">
              <a:lnSpc>
                <a:spcPct val="115000"/>
              </a:lnSpc>
              <a:spcAft>
                <a:spcPts val="1000"/>
              </a:spcAft>
              <a:buClr>
                <a:srgbClr val="C00000"/>
              </a:buClr>
              <a:buSzPct val="75000"/>
              <a:buFont typeface="Wingdings" panose="05000000000000000000" pitchFamily="2" charset="2"/>
              <a:buChar char="q"/>
              <a:tabLst>
                <a:tab pos="228600" algn="l"/>
              </a:tabLst>
            </a:pPr>
            <a:r>
              <a:rPr lang="ar-EG" sz="2400" b="1" dirty="0" smtClean="0">
                <a:ea typeface="Calibri"/>
                <a:cs typeface="Adobe Arabic" pitchFamily="18" charset="-78"/>
              </a:rPr>
              <a:t>تقييم </a:t>
            </a:r>
            <a:r>
              <a:rPr lang="ar-EG" sz="2400" b="1" dirty="0">
                <a:ea typeface="Calibri"/>
                <a:cs typeface="Adobe Arabic" pitchFamily="18" charset="-78"/>
              </a:rPr>
              <a:t>الوضع </a:t>
            </a:r>
            <a:r>
              <a:rPr lang="ar-EG" sz="2400" b="1" dirty="0" smtClean="0">
                <a:ea typeface="Calibri"/>
                <a:cs typeface="Adobe Arabic" pitchFamily="18" charset="-78"/>
              </a:rPr>
              <a:t>المالي</a:t>
            </a:r>
            <a:r>
              <a:rPr lang="ar-JO" sz="2400" b="1" dirty="0" smtClean="0">
                <a:ea typeface="Calibri"/>
                <a:cs typeface="Adobe Arabic" pitchFamily="18" charset="-78"/>
              </a:rPr>
              <a:t>.</a:t>
            </a:r>
            <a:endParaRPr lang="en-US" sz="2400" b="1" dirty="0">
              <a:ea typeface="Calibri"/>
              <a:cs typeface="Adobe Arabic" pitchFamily="18" charset="-78"/>
            </a:endParaRPr>
          </a:p>
          <a:p>
            <a:pPr marL="574675" indent="-342900" algn="justLow" rtl="1">
              <a:lnSpc>
                <a:spcPct val="115000"/>
              </a:lnSpc>
              <a:spcAft>
                <a:spcPts val="1000"/>
              </a:spcAft>
              <a:buClr>
                <a:srgbClr val="C00000"/>
              </a:buClr>
              <a:buSzPct val="75000"/>
              <a:buFont typeface="Wingdings" panose="05000000000000000000" pitchFamily="2" charset="2"/>
              <a:buChar char="q"/>
              <a:tabLst>
                <a:tab pos="228600" algn="l"/>
              </a:tabLst>
            </a:pPr>
            <a:r>
              <a:rPr lang="ar-EG" sz="2400" b="1" dirty="0" smtClean="0">
                <a:ea typeface="Calibri"/>
                <a:cs typeface="Adobe Arabic" pitchFamily="18" charset="-78"/>
              </a:rPr>
              <a:t>الموازنة </a:t>
            </a:r>
            <a:r>
              <a:rPr lang="ar-EG" sz="2400" b="1" dirty="0">
                <a:ea typeface="Calibri"/>
                <a:cs typeface="Adobe Arabic" pitchFamily="18" charset="-78"/>
              </a:rPr>
              <a:t>الشهرية </a:t>
            </a:r>
            <a:r>
              <a:rPr lang="ar-EG" sz="2400" b="1" dirty="0" smtClean="0">
                <a:ea typeface="Calibri"/>
                <a:cs typeface="Adobe Arabic" pitchFamily="18" charset="-78"/>
              </a:rPr>
              <a:t>للاسرة</a:t>
            </a:r>
            <a:r>
              <a:rPr lang="ar-JO" sz="2400" b="1" dirty="0" smtClean="0">
                <a:ea typeface="Calibri"/>
                <a:cs typeface="Adobe Arabic" pitchFamily="18" charset="-78"/>
              </a:rPr>
              <a:t>.</a:t>
            </a:r>
            <a:endParaRPr lang="en-US" sz="2400" b="1" dirty="0">
              <a:ea typeface="Calibri"/>
              <a:cs typeface="Adobe Arabic" pitchFamily="18" charset="-78"/>
            </a:endParaRPr>
          </a:p>
          <a:p>
            <a:pPr marL="574675" indent="-342900" algn="justLow" rtl="1">
              <a:lnSpc>
                <a:spcPct val="115000"/>
              </a:lnSpc>
              <a:spcAft>
                <a:spcPts val="1000"/>
              </a:spcAft>
              <a:buClr>
                <a:srgbClr val="C00000"/>
              </a:buClr>
              <a:buSzPct val="75000"/>
              <a:buFont typeface="Wingdings" panose="05000000000000000000" pitchFamily="2" charset="2"/>
              <a:buChar char="q"/>
              <a:tabLst>
                <a:tab pos="228600" algn="l"/>
              </a:tabLst>
            </a:pPr>
            <a:r>
              <a:rPr lang="ar-EG" sz="2400" b="1" dirty="0" smtClean="0">
                <a:ea typeface="Calibri"/>
                <a:cs typeface="Adobe Arabic" pitchFamily="18" charset="-78"/>
              </a:rPr>
              <a:t>وضع </a:t>
            </a:r>
            <a:r>
              <a:rPr lang="ar-EG" sz="2400" b="1" dirty="0">
                <a:ea typeface="Calibri"/>
                <a:cs typeface="Adobe Arabic" pitchFamily="18" charset="-78"/>
              </a:rPr>
              <a:t>الأهداف </a:t>
            </a:r>
            <a:r>
              <a:rPr lang="ar-EG" sz="2400" b="1" dirty="0" smtClean="0">
                <a:ea typeface="Calibri"/>
                <a:cs typeface="Adobe Arabic" pitchFamily="18" charset="-78"/>
              </a:rPr>
              <a:t>المالية</a:t>
            </a:r>
            <a:r>
              <a:rPr lang="ar-JO" sz="2400" b="1" dirty="0" smtClean="0">
                <a:ea typeface="Calibri"/>
                <a:cs typeface="Adobe Arabic" pitchFamily="18" charset="-78"/>
              </a:rPr>
              <a:t>.</a:t>
            </a:r>
            <a:endParaRPr lang="en-US" sz="2400" b="1" dirty="0">
              <a:ea typeface="Calibri"/>
              <a:cs typeface="Adobe Arabic" pitchFamily="18" charset="-78"/>
            </a:endParaRPr>
          </a:p>
          <a:p>
            <a:pPr marL="574675" indent="-342900" algn="justLow" rtl="1">
              <a:lnSpc>
                <a:spcPct val="115000"/>
              </a:lnSpc>
              <a:spcAft>
                <a:spcPts val="1000"/>
              </a:spcAft>
              <a:buClr>
                <a:srgbClr val="C00000"/>
              </a:buClr>
              <a:buSzPct val="75000"/>
              <a:buFont typeface="Wingdings" panose="05000000000000000000" pitchFamily="2" charset="2"/>
              <a:buChar char="q"/>
              <a:tabLst>
                <a:tab pos="228600" algn="l"/>
              </a:tabLst>
            </a:pPr>
            <a:r>
              <a:rPr lang="ar-EG" sz="2400" b="1" dirty="0" smtClean="0">
                <a:ea typeface="Calibri"/>
                <a:cs typeface="Adobe Arabic" pitchFamily="18" charset="-78"/>
              </a:rPr>
              <a:t>تأمين </a:t>
            </a:r>
            <a:r>
              <a:rPr lang="ar-EG" sz="2400" b="1" dirty="0">
                <a:ea typeface="Calibri"/>
                <a:cs typeface="Adobe Arabic" pitchFamily="18" charset="-78"/>
              </a:rPr>
              <a:t>غلاف مالي </a:t>
            </a:r>
            <a:r>
              <a:rPr lang="ar-EG" sz="2400" b="1" dirty="0" smtClean="0">
                <a:ea typeface="Calibri"/>
                <a:cs typeface="Adobe Arabic" pitchFamily="18" charset="-78"/>
              </a:rPr>
              <a:t>للطوارئ</a:t>
            </a:r>
            <a:r>
              <a:rPr lang="ar-JO" sz="2400" b="1" dirty="0" smtClean="0">
                <a:ea typeface="Calibri"/>
                <a:cs typeface="Adobe Arabic" pitchFamily="18" charset="-78"/>
              </a:rPr>
              <a:t>.</a:t>
            </a:r>
            <a:endParaRPr lang="en-US" sz="2400" b="1" dirty="0">
              <a:ea typeface="Calibri"/>
              <a:cs typeface="Adobe Arabic" pitchFamily="18" charset="-78"/>
            </a:endParaRPr>
          </a:p>
          <a:p>
            <a:pPr marL="574675" indent="-342900" algn="justLow" rtl="1">
              <a:lnSpc>
                <a:spcPct val="115000"/>
              </a:lnSpc>
              <a:spcAft>
                <a:spcPts val="1000"/>
              </a:spcAft>
              <a:buClr>
                <a:srgbClr val="C00000"/>
              </a:buClr>
              <a:buSzPct val="75000"/>
              <a:buFont typeface="Wingdings" panose="05000000000000000000" pitchFamily="2" charset="2"/>
              <a:buChar char="q"/>
              <a:tabLst>
                <a:tab pos="228600" algn="l"/>
              </a:tabLst>
            </a:pPr>
            <a:r>
              <a:rPr lang="ar-EG" sz="2400" b="1" dirty="0" smtClean="0">
                <a:ea typeface="Calibri"/>
                <a:cs typeface="Adobe Arabic" pitchFamily="18" charset="-78"/>
              </a:rPr>
              <a:t>إشراك </a:t>
            </a:r>
            <a:r>
              <a:rPr lang="ar-EG" sz="2400" b="1" dirty="0">
                <a:ea typeface="Calibri"/>
                <a:cs typeface="Adobe Arabic" pitchFamily="18" charset="-78"/>
              </a:rPr>
              <a:t>الجميع في </a:t>
            </a:r>
            <a:r>
              <a:rPr lang="ar-EG" sz="2400" b="1" dirty="0" smtClean="0">
                <a:ea typeface="Calibri"/>
                <a:cs typeface="Adobe Arabic" pitchFamily="18" charset="-78"/>
              </a:rPr>
              <a:t>التخطيط</a:t>
            </a:r>
            <a:r>
              <a:rPr lang="ar-JO" sz="2400" b="1" dirty="0">
                <a:ea typeface="Calibri"/>
                <a:cs typeface="Adobe Arabic" pitchFamily="18" charset="-78"/>
              </a:rPr>
              <a:t>.</a:t>
            </a:r>
            <a:endParaRPr lang="en-US" sz="2400" b="1" dirty="0">
              <a:ea typeface="Calibri"/>
              <a:cs typeface="Adobe Arabic" pitchFamily="18" charset="-78"/>
            </a:endParaRPr>
          </a:p>
        </p:txBody>
      </p:sp>
      <p:pic>
        <p:nvPicPr>
          <p:cNvPr id="307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748" y="3048000"/>
            <a:ext cx="4351311" cy="2895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مستطيل 2"/>
          <p:cNvSpPr/>
          <p:nvPr/>
        </p:nvSpPr>
        <p:spPr>
          <a:xfrm>
            <a:off x="0" y="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2"/>
              </a:rPr>
              <a:t>www.dawliatraining.com</a:t>
            </a:r>
            <a:endParaRPr lang="en-US" sz="1100">
              <a:effectLst/>
              <a:ea typeface="Calibri"/>
              <a:cs typeface="Arial"/>
            </a:endParaRPr>
          </a:p>
        </p:txBody>
      </p:sp>
      <p:pic>
        <p:nvPicPr>
          <p:cNvPr id="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400800"/>
            <a:ext cx="12192000"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649" y="6328012"/>
            <a:ext cx="12252960" cy="66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751554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Half Frame 4"/>
          <p:cNvSpPr/>
          <p:nvPr/>
        </p:nvSpPr>
        <p:spPr>
          <a:xfrm>
            <a:off x="0" y="17068"/>
            <a:ext cx="7745361" cy="2192731"/>
          </a:xfrm>
          <a:prstGeom prst="halfFrame">
            <a:avLst/>
          </a:prstGeom>
          <a:solidFill>
            <a:srgbClr val="4F81BD"/>
          </a:solidFill>
          <a:ln w="25400" cap="flat" cmpd="sng" algn="ctr">
            <a:solidFill>
              <a:srgbClr val="4F81BD">
                <a:shade val="50000"/>
              </a:srgbClr>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 name="Rectangle 1"/>
          <p:cNvSpPr/>
          <p:nvPr/>
        </p:nvSpPr>
        <p:spPr>
          <a:xfrm>
            <a:off x="4191000" y="685800"/>
            <a:ext cx="7696200" cy="5688224"/>
          </a:xfrm>
          <a:prstGeom prst="rect">
            <a:avLst/>
          </a:prstGeom>
        </p:spPr>
        <p:txBody>
          <a:bodyPr wrap="square">
            <a:spAutoFit/>
          </a:bodyPr>
          <a:lstStyle/>
          <a:p>
            <a:pPr algn="justLow" rtl="1">
              <a:lnSpc>
                <a:spcPct val="115000"/>
              </a:lnSpc>
              <a:spcAft>
                <a:spcPts val="1000"/>
              </a:spcAft>
            </a:pPr>
            <a:r>
              <a:rPr lang="ar-EG" sz="2400" b="1" u="sng" dirty="0">
                <a:solidFill>
                  <a:srgbClr val="C00000"/>
                </a:solidFill>
                <a:ea typeface="Calibri"/>
                <a:cs typeface="Adobe Arabic" pitchFamily="18" charset="-78"/>
              </a:rPr>
              <a:t>مزايا التخطيط المالي</a:t>
            </a:r>
            <a:endParaRPr lang="en-US" sz="2400" dirty="0">
              <a:ea typeface="Calibri"/>
              <a:cs typeface="Arial"/>
            </a:endParaRPr>
          </a:p>
          <a:p>
            <a:pPr algn="justLow" rtl="1">
              <a:lnSpc>
                <a:spcPct val="115000"/>
              </a:lnSpc>
              <a:spcAft>
                <a:spcPts val="1000"/>
              </a:spcAft>
            </a:pPr>
            <a:r>
              <a:rPr lang="ar-SA" sz="2400" b="1" dirty="0">
                <a:ea typeface="Calibri"/>
                <a:cs typeface="Adobe Arabic" pitchFamily="18" charset="-78"/>
              </a:rPr>
              <a:t>العديد من المزايا التي تتمتع بها الخطة المالية، والتي تحظى بها الأعمال والمؤسسات والشركات بشكل عام،</a:t>
            </a:r>
            <a:r>
              <a:rPr lang="ar-SA" sz="2400" b="1" dirty="0">
                <a:solidFill>
                  <a:srgbClr val="0070C0"/>
                </a:solidFill>
                <a:ea typeface="Calibri"/>
                <a:cs typeface="Adobe Arabic" pitchFamily="18" charset="-78"/>
              </a:rPr>
              <a:t> </a:t>
            </a:r>
            <a:endParaRPr lang="ar-JO" sz="2400" b="1" dirty="0" smtClean="0">
              <a:solidFill>
                <a:srgbClr val="0070C0"/>
              </a:solidFill>
              <a:ea typeface="Calibri"/>
              <a:cs typeface="Adobe Arabic" pitchFamily="18" charset="-78"/>
            </a:endParaRPr>
          </a:p>
          <a:p>
            <a:pPr algn="justLow" rtl="1">
              <a:lnSpc>
                <a:spcPct val="115000"/>
              </a:lnSpc>
              <a:spcAft>
                <a:spcPts val="1000"/>
              </a:spcAft>
            </a:pPr>
            <a:r>
              <a:rPr lang="ar-SA" sz="2400" b="1" dirty="0" smtClean="0">
                <a:solidFill>
                  <a:srgbClr val="0070C0"/>
                </a:solidFill>
                <a:ea typeface="Calibri"/>
                <a:cs typeface="Adobe Arabic" pitchFamily="18" charset="-78"/>
                <a:hlinkClick r:id="rId3"/>
              </a:rPr>
              <a:t>ومن </a:t>
            </a:r>
            <a:r>
              <a:rPr lang="ar-SA" sz="2400" b="1" dirty="0">
                <a:solidFill>
                  <a:srgbClr val="0070C0"/>
                </a:solidFill>
                <a:ea typeface="Calibri"/>
                <a:cs typeface="Adobe Arabic" pitchFamily="18" charset="-78"/>
                <a:hlinkClick r:id="rId3"/>
              </a:rPr>
              <a:t>أهم هذه المزايا ما يلي</a:t>
            </a:r>
            <a:r>
              <a:rPr lang="ar-SA" sz="2400" b="1" dirty="0" smtClean="0">
                <a:solidFill>
                  <a:srgbClr val="0070C0"/>
                </a:solidFill>
                <a:ea typeface="Calibri"/>
                <a:cs typeface="Adobe Arabic" pitchFamily="18" charset="-78"/>
                <a:hlinkClick r:id="rId3"/>
              </a:rPr>
              <a:t>:</a:t>
            </a:r>
            <a:endParaRPr lang="en-US" sz="2400" dirty="0">
              <a:ea typeface="Calibri"/>
              <a:cs typeface="Arial"/>
            </a:endParaRPr>
          </a:p>
          <a:p>
            <a:pPr marL="342900" indent="-342900" algn="justLow" rtl="1">
              <a:lnSpc>
                <a:spcPct val="115000"/>
              </a:lnSpc>
              <a:spcAft>
                <a:spcPts val="1000"/>
              </a:spcAft>
              <a:buFont typeface="Arial" pitchFamily="34" charset="0"/>
              <a:buChar char="•"/>
            </a:pPr>
            <a:r>
              <a:rPr lang="ar-SA" sz="2400" b="1" dirty="0">
                <a:ea typeface="Calibri"/>
                <a:cs typeface="Adobe Arabic" pitchFamily="18" charset="-78"/>
              </a:rPr>
              <a:t> المحافظة على أموال المؤسسة: من خلال ما تُقدمه الخطة المالية، من عمليات تقديرية للأموال التي من الممكن أن يتم إنفاقها خلال الفترة المالية أو خلال العملية المالية؛ فإن المؤسسة تستطيع السيطرة والتحكم بكمية الأموال بناءً على اتباع هذه الخطة وكذلك يتم السيطرة على عمليات الإنفاق غير الهامة.  </a:t>
            </a:r>
            <a:endParaRPr lang="en-US" sz="2400" dirty="0">
              <a:ea typeface="Calibri"/>
              <a:cs typeface="Arial"/>
            </a:endParaRPr>
          </a:p>
          <a:p>
            <a:pPr marL="342900" indent="-342900" algn="justLow" rtl="1">
              <a:lnSpc>
                <a:spcPct val="115000"/>
              </a:lnSpc>
              <a:spcAft>
                <a:spcPts val="1000"/>
              </a:spcAft>
              <a:buFont typeface="Arial" pitchFamily="34" charset="0"/>
              <a:buChar char="•"/>
            </a:pPr>
            <a:r>
              <a:rPr lang="ar-SA" sz="2400" b="1" dirty="0">
                <a:ea typeface="Calibri"/>
                <a:cs typeface="Adobe Arabic" pitchFamily="18" charset="-78"/>
              </a:rPr>
              <a:t> المساعدة على اختيار الشكل الرأس مالي: من خلال الخطة المالية تستطيع المؤسسة أن تختار الهيكل الرأس مالي المناسب والملائم لطبيعة عملها وكذلك لطبيعة الأموال الموجودة لديها، وكذلك من خلال المشاركة في عملية ترتيب الأموال ومعرفة مصادرها، واستخدامها على فترات زمنية ملائمة.</a:t>
            </a:r>
            <a:endParaRPr lang="en-US" sz="2400" dirty="0">
              <a:ea typeface="Calibri"/>
              <a:cs typeface="Arial"/>
            </a:endParaRPr>
          </a:p>
        </p:txBody>
      </p:sp>
      <p:pic>
        <p:nvPicPr>
          <p:cNvPr id="3174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3429000"/>
            <a:ext cx="3848434" cy="2238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مستطيل 2"/>
          <p:cNvSpPr/>
          <p:nvPr/>
        </p:nvSpPr>
        <p:spPr>
          <a:xfrm>
            <a:off x="0" y="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3"/>
              </a:rPr>
              <a:t>www.dawliatraining.com</a:t>
            </a:r>
            <a:endParaRPr lang="en-US" sz="1100">
              <a:effectLst/>
              <a:ea typeface="Calibri"/>
              <a:cs typeface="Arial"/>
            </a:endParaRPr>
          </a:p>
        </p:txBody>
      </p:sp>
      <p:pic>
        <p:nvPicPr>
          <p:cNvPr id="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6400800"/>
            <a:ext cx="12192000"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2"/>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649" y="6328012"/>
            <a:ext cx="12252960" cy="66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2611911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Half Frame 4"/>
          <p:cNvSpPr/>
          <p:nvPr/>
        </p:nvSpPr>
        <p:spPr>
          <a:xfrm>
            <a:off x="0" y="17068"/>
            <a:ext cx="7745361" cy="2192731"/>
          </a:xfrm>
          <a:prstGeom prst="halfFrame">
            <a:avLst/>
          </a:prstGeom>
          <a:solidFill>
            <a:srgbClr val="4F81BD"/>
          </a:solidFill>
          <a:ln w="25400" cap="flat" cmpd="sng" algn="ctr">
            <a:solidFill>
              <a:srgbClr val="4F81BD">
                <a:shade val="50000"/>
              </a:srgbClr>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 name="Rectangle 1"/>
          <p:cNvSpPr/>
          <p:nvPr/>
        </p:nvSpPr>
        <p:spPr>
          <a:xfrm>
            <a:off x="4495800" y="838200"/>
            <a:ext cx="7391400" cy="5519460"/>
          </a:xfrm>
          <a:prstGeom prst="rect">
            <a:avLst/>
          </a:prstGeom>
        </p:spPr>
        <p:txBody>
          <a:bodyPr wrap="square">
            <a:spAutoFit/>
          </a:bodyPr>
          <a:lstStyle/>
          <a:p>
            <a:pPr algn="r" rtl="1">
              <a:spcAft>
                <a:spcPts val="1000"/>
              </a:spcAft>
            </a:pPr>
            <a:r>
              <a:rPr lang="ar-SA" sz="2800" b="1" dirty="0">
                <a:latin typeface="Adobe Arabic" pitchFamily="18" charset="-78"/>
                <a:ea typeface="Calibri"/>
                <a:cs typeface="Adobe Arabic" pitchFamily="18" charset="-78"/>
              </a:rPr>
              <a:t>المساعدة في تمويل المشاريع: من خلال الخطة المالية أو التخطيط المالي تستطيع المؤسسات معرفة استخدام الأموال وكذلك مطارح توظيفها، فالخطة المالية تعمل على دراسة المشاريع التي من الممكن أن تضخ أرباح للمؤسسة وتضعها في الخطة، وكذلك توضح المشاريع الخاسرة وتضعها في الخطة للقيام بتجنبها  .</a:t>
            </a:r>
            <a:endParaRPr lang="en-US" sz="2800" dirty="0">
              <a:latin typeface="Adobe Arabic" pitchFamily="18" charset="-78"/>
              <a:ea typeface="Calibri"/>
              <a:cs typeface="Adobe Arabic" pitchFamily="18" charset="-78"/>
            </a:endParaRPr>
          </a:p>
          <a:p>
            <a:pPr algn="r" rtl="1">
              <a:spcAft>
                <a:spcPts val="1000"/>
              </a:spcAft>
            </a:pPr>
            <a:r>
              <a:rPr lang="ar-SA" sz="2800" b="1" dirty="0">
                <a:latin typeface="Adobe Arabic" pitchFamily="18" charset="-78"/>
                <a:ea typeface="Calibri"/>
                <a:cs typeface="Adobe Arabic" pitchFamily="18" charset="-78"/>
              </a:rPr>
              <a:t>المشاركة في الأنشطة التنفيذية: بناءً على الخطة والتخطيط المالي، يتم توضيح مطارح النجاح ومطارح الفشل لوظائف المؤسسة، مثل عمليات الإنتاج والتوزيع أثناء تطبيق الأعمال التجارية؛ وذلك بناءً على اعتماد القرارات المالية الناجحة الموجودة في الخطة.  </a:t>
            </a:r>
            <a:endParaRPr lang="en-US" sz="2800" dirty="0">
              <a:latin typeface="Adobe Arabic" pitchFamily="18" charset="-78"/>
              <a:ea typeface="Calibri"/>
              <a:cs typeface="Adobe Arabic" pitchFamily="18" charset="-78"/>
            </a:endParaRPr>
          </a:p>
          <a:p>
            <a:pPr algn="r" rtl="1"/>
            <a:r>
              <a:rPr lang="ar-SA" sz="2800" b="1" dirty="0">
                <a:latin typeface="Adobe Arabic" pitchFamily="18" charset="-78"/>
                <a:ea typeface="Calibri"/>
                <a:cs typeface="Adobe Arabic" pitchFamily="18" charset="-78"/>
              </a:rPr>
              <a:t> تعزيز الرقابة المالية: من خلال التخطيط المالية وكتابة الخطة المالية، تستطيع الجهات الرقابية متابعة ومراقبة الأفراد ومدى التزامهم بالخطط الموضوعة بكل سهولة، فالخطة تُسهل الأعمال وتوضحها وكذلك تُسهل العملية الرقابية؛ لأنها توضح جميع التكاليف والمصاريف الواجب إنفاقها</a:t>
            </a:r>
            <a:r>
              <a:rPr lang="en-US" sz="2800" b="1" dirty="0" smtClean="0">
                <a:latin typeface="Adobe Arabic" pitchFamily="18" charset="-78"/>
                <a:ea typeface="Calibri"/>
                <a:cs typeface="Adobe Arabic" pitchFamily="18" charset="-78"/>
              </a:rPr>
              <a:t>.</a:t>
            </a:r>
            <a:endParaRPr lang="ar-EG" sz="2800" dirty="0">
              <a:latin typeface="Adobe Arabic" pitchFamily="18" charset="-78"/>
              <a:cs typeface="Adobe Arabic" pitchFamily="18" charset="-78"/>
            </a:endParaRPr>
          </a:p>
        </p:txBody>
      </p:sp>
      <p:pic>
        <p:nvPicPr>
          <p:cNvPr id="3277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819400"/>
            <a:ext cx="4286250" cy="28575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مستطيل 2"/>
          <p:cNvSpPr/>
          <p:nvPr/>
        </p:nvSpPr>
        <p:spPr>
          <a:xfrm>
            <a:off x="0" y="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4"/>
              </a:rPr>
              <a:t>www.dawliatraining.com</a:t>
            </a:r>
            <a:endParaRPr lang="en-US" sz="1100">
              <a:effectLst/>
              <a:ea typeface="Calibri"/>
              <a:cs typeface="Arial"/>
            </a:endParaRPr>
          </a:p>
        </p:txBody>
      </p:sp>
      <p:pic>
        <p:nvPicPr>
          <p:cNvPr id="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6400800"/>
            <a:ext cx="12192000"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2"/>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649" y="6328012"/>
            <a:ext cx="12252960" cy="66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8987639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Half Frame 4"/>
          <p:cNvSpPr/>
          <p:nvPr/>
        </p:nvSpPr>
        <p:spPr>
          <a:xfrm>
            <a:off x="0" y="17068"/>
            <a:ext cx="7745361" cy="2192731"/>
          </a:xfrm>
          <a:prstGeom prst="halfFrame">
            <a:avLst/>
          </a:prstGeom>
          <a:solidFill>
            <a:srgbClr val="4F81BD"/>
          </a:solidFill>
          <a:ln w="25400" cap="flat" cmpd="sng" algn="ctr">
            <a:solidFill>
              <a:srgbClr val="4F81BD">
                <a:shade val="50000"/>
              </a:srgbClr>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 name="Rectangle 1"/>
          <p:cNvSpPr/>
          <p:nvPr/>
        </p:nvSpPr>
        <p:spPr>
          <a:xfrm>
            <a:off x="4724400" y="914400"/>
            <a:ext cx="6629400" cy="4483279"/>
          </a:xfrm>
          <a:prstGeom prst="rect">
            <a:avLst/>
          </a:prstGeom>
        </p:spPr>
        <p:txBody>
          <a:bodyPr wrap="square">
            <a:spAutoFit/>
          </a:bodyPr>
          <a:lstStyle/>
          <a:p>
            <a:pPr algn="r" rtl="1">
              <a:spcAft>
                <a:spcPts val="1000"/>
              </a:spcAft>
            </a:pPr>
            <a:r>
              <a:rPr lang="ar-SA" sz="3200" b="1" u="sng" dirty="0">
                <a:solidFill>
                  <a:srgbClr val="C00000"/>
                </a:solidFill>
                <a:ea typeface="Calibri"/>
                <a:cs typeface="Adobe Arabic" pitchFamily="18" charset="-78"/>
              </a:rPr>
              <a:t>معوقات التخطيط المالي</a:t>
            </a:r>
            <a:endParaRPr lang="en-US" sz="3200" dirty="0">
              <a:ea typeface="Calibri"/>
              <a:cs typeface="Arial"/>
            </a:endParaRPr>
          </a:p>
          <a:p>
            <a:pPr algn="r" rtl="1">
              <a:spcAft>
                <a:spcPts val="1000"/>
              </a:spcAft>
            </a:pPr>
            <a:r>
              <a:rPr lang="ar-SA" sz="2200" b="1" dirty="0">
                <a:ea typeface="Calibri"/>
                <a:cs typeface="Adobe Arabic" pitchFamily="18" charset="-78"/>
              </a:rPr>
              <a:t>العديد من المقومات التي من الممكن أن تواجه عملية التخطيط المالي. ومن أهم هذه المعوقات هي ما يلي:   </a:t>
            </a:r>
            <a:endParaRPr lang="en-US" sz="2200" dirty="0">
              <a:ea typeface="Calibri"/>
              <a:cs typeface="Arial"/>
            </a:endParaRPr>
          </a:p>
          <a:p>
            <a:pPr algn="r" rtl="1">
              <a:spcAft>
                <a:spcPts val="1000"/>
              </a:spcAft>
            </a:pPr>
            <a:r>
              <a:rPr lang="ar-SA" sz="2200" b="1" dirty="0">
                <a:solidFill>
                  <a:srgbClr val="0070C0"/>
                </a:solidFill>
                <a:ea typeface="Calibri"/>
                <a:cs typeface="Adobe Arabic" pitchFamily="18" charset="-78"/>
              </a:rPr>
              <a:t>معوقات ناتجة عن المسؤولين:  </a:t>
            </a:r>
            <a:endParaRPr lang="en-US" sz="2200" dirty="0">
              <a:ea typeface="Calibri"/>
              <a:cs typeface="Arial"/>
            </a:endParaRPr>
          </a:p>
          <a:p>
            <a:pPr algn="r" rtl="1">
              <a:spcAft>
                <a:spcPts val="1000"/>
              </a:spcAft>
            </a:pPr>
            <a:r>
              <a:rPr lang="ar-SA" sz="2200" b="1" dirty="0">
                <a:ea typeface="Calibri"/>
                <a:cs typeface="Adobe Arabic" pitchFamily="18" charset="-78"/>
              </a:rPr>
              <a:t> بعض الأخطاء الخاصة بالمنفذين لهذه الخطة ومن أهم هذه الأخطاء ما يلي:  </a:t>
            </a:r>
            <a:endParaRPr lang="en-US" sz="2200" dirty="0">
              <a:ea typeface="Calibri"/>
              <a:cs typeface="Arial"/>
            </a:endParaRPr>
          </a:p>
          <a:p>
            <a:pPr marL="342900" lvl="0" indent="-342900" algn="r" rtl="1">
              <a:spcAft>
                <a:spcPts val="0"/>
              </a:spcAft>
              <a:buClr>
                <a:srgbClr val="C00000"/>
              </a:buClr>
              <a:buFont typeface="Symbol"/>
              <a:buChar char=""/>
            </a:pPr>
            <a:r>
              <a:rPr lang="ar-SA" sz="2200" b="1" dirty="0">
                <a:ea typeface="Calibri"/>
                <a:cs typeface="Adobe Arabic" pitchFamily="18" charset="-78"/>
              </a:rPr>
              <a:t>عدم الالتزام بالتخطيط: هنالك بعض الأخطاء التي من الممكن أن تحدث نتيجة عدم التزام المسؤولين عن تنفيذ الخطة بالخطة بالشكل الصحيح، ومن الممكن أن تكون هذه الأخطاء بقصد أو بغير قصد، وربما تكون نتيجة انشغالهم بأمور أُخرى داخل المؤسسة، أو عدم الاستغلال الأمثل للموارد الاقصادية الموجودة أمامهم.   </a:t>
            </a:r>
            <a:endParaRPr lang="en-US" sz="2200" dirty="0">
              <a:ea typeface="Calibri"/>
              <a:cs typeface="Arial"/>
            </a:endParaRPr>
          </a:p>
          <a:p>
            <a:pPr marL="342900" lvl="0" indent="-342900" algn="r" rtl="1">
              <a:spcAft>
                <a:spcPts val="1000"/>
              </a:spcAft>
              <a:buClr>
                <a:srgbClr val="C00000"/>
              </a:buClr>
              <a:buFont typeface="Symbol"/>
              <a:buChar char=""/>
            </a:pPr>
            <a:r>
              <a:rPr lang="ar-SA" sz="2200" b="1" dirty="0">
                <a:ea typeface="Calibri"/>
                <a:cs typeface="Adobe Arabic" pitchFamily="18" charset="-78"/>
              </a:rPr>
              <a:t>من الممكن أن الخطة التي تم إرسالها للعمال والمنفذين بداخل المؤسسة، لم تؤخذ على محمل الجد ولم تُمنح الأهمية الكافية.  </a:t>
            </a:r>
            <a:r>
              <a:rPr lang="ar-SA" b="1" dirty="0">
                <a:ea typeface="Calibri"/>
                <a:cs typeface="Adobe Arabic" pitchFamily="18" charset="-78"/>
              </a:rPr>
              <a:t> </a:t>
            </a:r>
            <a:endParaRPr lang="en-US" sz="1100" dirty="0">
              <a:ea typeface="Calibri"/>
              <a:cs typeface="Arial"/>
            </a:endParaRPr>
          </a:p>
        </p:txBody>
      </p:sp>
      <p:pic>
        <p:nvPicPr>
          <p:cNvPr id="337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2362200"/>
            <a:ext cx="3810000" cy="286104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مستطيل 2"/>
          <p:cNvSpPr/>
          <p:nvPr/>
        </p:nvSpPr>
        <p:spPr>
          <a:xfrm>
            <a:off x="0" y="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3"/>
              </a:rPr>
              <a:t>www.dawliatraining.com</a:t>
            </a:r>
            <a:endParaRPr lang="en-US" sz="1100">
              <a:effectLst/>
              <a:ea typeface="Calibri"/>
              <a:cs typeface="Arial"/>
            </a:endParaRPr>
          </a:p>
        </p:txBody>
      </p:sp>
      <p:pic>
        <p:nvPicPr>
          <p:cNvPr id="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400800"/>
            <a:ext cx="12192000"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649" y="6328012"/>
            <a:ext cx="12252960" cy="66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6900628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Half Frame 4"/>
          <p:cNvSpPr/>
          <p:nvPr/>
        </p:nvSpPr>
        <p:spPr>
          <a:xfrm>
            <a:off x="0" y="17068"/>
            <a:ext cx="7745361" cy="2192731"/>
          </a:xfrm>
          <a:prstGeom prst="halfFrame">
            <a:avLst/>
          </a:prstGeom>
          <a:solidFill>
            <a:srgbClr val="4F81BD"/>
          </a:solidFill>
          <a:ln w="25400" cap="flat" cmpd="sng" algn="ctr">
            <a:solidFill>
              <a:srgbClr val="4F81BD">
                <a:shade val="50000"/>
              </a:srgbClr>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 name="Rectangle 1"/>
          <p:cNvSpPr/>
          <p:nvPr/>
        </p:nvSpPr>
        <p:spPr>
          <a:xfrm>
            <a:off x="4419600" y="1755952"/>
            <a:ext cx="7162800" cy="4052391"/>
          </a:xfrm>
          <a:prstGeom prst="rect">
            <a:avLst/>
          </a:prstGeom>
        </p:spPr>
        <p:txBody>
          <a:bodyPr wrap="square">
            <a:spAutoFit/>
          </a:bodyPr>
          <a:lstStyle/>
          <a:p>
            <a:pPr marL="574675" lvl="0" indent="-342900" algn="justLow" rtl="1">
              <a:lnSpc>
                <a:spcPct val="150000"/>
              </a:lnSpc>
              <a:spcAft>
                <a:spcPts val="1000"/>
              </a:spcAft>
              <a:buClr>
                <a:srgbClr val="C00000"/>
              </a:buClr>
              <a:buSzPct val="75000"/>
              <a:buFont typeface="Wingdings" panose="05000000000000000000" pitchFamily="2" charset="2"/>
              <a:buChar char="q"/>
              <a:tabLst>
                <a:tab pos="228600" algn="l"/>
              </a:tabLst>
            </a:pPr>
            <a:r>
              <a:rPr lang="ar-SA" sz="2400" b="1" dirty="0">
                <a:ea typeface="Calibri"/>
                <a:cs typeface="Adobe Arabic" pitchFamily="18" charset="-78"/>
              </a:rPr>
              <a:t>كذلك قد تكون الخبرة التي يتمتع بها العمال الموجودون في المؤسسة قليلة ولا يكون لديهم تجارب عمل سابقة؛ ممّا يؤدي إلى حدوث خلل في تطبيق الخطة المالية. </a:t>
            </a:r>
            <a:endParaRPr lang="en-US" sz="2400" b="1" dirty="0">
              <a:ea typeface="Calibri"/>
              <a:cs typeface="Adobe Arabic" pitchFamily="18" charset="-78"/>
            </a:endParaRPr>
          </a:p>
          <a:p>
            <a:pPr marL="574675" lvl="0" indent="-342900" algn="justLow" rtl="1">
              <a:lnSpc>
                <a:spcPct val="150000"/>
              </a:lnSpc>
              <a:spcAft>
                <a:spcPts val="1000"/>
              </a:spcAft>
              <a:buClr>
                <a:srgbClr val="C00000"/>
              </a:buClr>
              <a:buSzPct val="75000"/>
              <a:buFont typeface="Wingdings" panose="05000000000000000000" pitchFamily="2" charset="2"/>
              <a:buChar char="q"/>
              <a:tabLst>
                <a:tab pos="228600" algn="l"/>
              </a:tabLst>
            </a:pPr>
            <a:r>
              <a:rPr lang="ar-SA" sz="2400" b="1" dirty="0">
                <a:ea typeface="Calibri"/>
                <a:cs typeface="Adobe Arabic" pitchFamily="18" charset="-78"/>
              </a:rPr>
              <a:t>عدم التغيير بشكل سريع وبشكل جدي: فالعملية التخطيطية تعتمد بالدرجة الأولى على التغيير وعلى مواكبة جميع التغيرات بشكل حديث، فلا بُدّ من أن تقوم المؤسسة بعمل جميع التغييرات اللازمة لغايات تحسين أداء العمل الخاصة بهم وتحسين تطبيق الخطة. </a:t>
            </a:r>
            <a:r>
              <a:rPr lang="ar-SA" sz="2200" b="1" dirty="0">
                <a:ea typeface="Calibri"/>
                <a:cs typeface="Adobe Arabic" pitchFamily="18" charset="-78"/>
              </a:rPr>
              <a:t>  </a:t>
            </a:r>
            <a:endParaRPr lang="en-US" sz="2200" dirty="0">
              <a:ea typeface="Calibri"/>
              <a:cs typeface="Arial"/>
            </a:endParaRPr>
          </a:p>
        </p:txBody>
      </p:sp>
      <p:pic>
        <p:nvPicPr>
          <p:cNvPr id="3481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2400" y="3352800"/>
            <a:ext cx="3304172" cy="2359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مستطيل 2"/>
          <p:cNvSpPr/>
          <p:nvPr/>
        </p:nvSpPr>
        <p:spPr>
          <a:xfrm>
            <a:off x="27039" y="66992"/>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4"/>
              </a:rPr>
              <a:t>www.dawliatraining.com</a:t>
            </a:r>
            <a:endParaRPr lang="en-US" sz="1100">
              <a:effectLst/>
              <a:ea typeface="Calibri"/>
              <a:cs typeface="Arial"/>
            </a:endParaRPr>
          </a:p>
        </p:txBody>
      </p:sp>
      <p:pic>
        <p:nvPicPr>
          <p:cNvPr id="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6400800"/>
            <a:ext cx="12192000"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2"/>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649" y="6328012"/>
            <a:ext cx="12252960" cy="66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93127465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5113672" y="2209800"/>
            <a:ext cx="6240128" cy="2923877"/>
          </a:xfrm>
          <a:prstGeom prst="rect">
            <a:avLst/>
          </a:prstGeom>
        </p:spPr>
        <p:txBody>
          <a:bodyPr wrap="square">
            <a:spAutoFit/>
          </a:bodyPr>
          <a:lstStyle/>
          <a:p>
            <a:pPr marL="342900" lvl="0" indent="-342900" algn="r" rtl="1">
              <a:lnSpc>
                <a:spcPct val="115000"/>
              </a:lnSpc>
              <a:spcAft>
                <a:spcPts val="0"/>
              </a:spcAft>
              <a:buClr>
                <a:srgbClr val="C00000"/>
              </a:buClr>
              <a:buFont typeface="Symbol"/>
              <a:buChar char=""/>
            </a:pPr>
            <a:r>
              <a:rPr lang="ar-EG" sz="3200" b="1" dirty="0">
                <a:ea typeface="Calibri"/>
                <a:cs typeface="Adobe Arabic" pitchFamily="18" charset="-78"/>
              </a:rPr>
              <a:t>تعريف التخطيط المالي وأهميته</a:t>
            </a:r>
            <a:endParaRPr lang="en-US" sz="3200" dirty="0">
              <a:ea typeface="Calibri"/>
              <a:cs typeface="Arial"/>
            </a:endParaRPr>
          </a:p>
          <a:p>
            <a:pPr marL="342900" lvl="0" indent="-342900" algn="r" rtl="1">
              <a:lnSpc>
                <a:spcPct val="115000"/>
              </a:lnSpc>
              <a:spcAft>
                <a:spcPts val="0"/>
              </a:spcAft>
              <a:buClr>
                <a:srgbClr val="C00000"/>
              </a:buClr>
              <a:buFont typeface="Symbol"/>
              <a:buChar char=""/>
            </a:pPr>
            <a:r>
              <a:rPr lang="ar-EG" sz="3200" b="1" dirty="0">
                <a:ea typeface="Calibri"/>
                <a:cs typeface="Adobe Arabic" pitchFamily="18" charset="-78"/>
              </a:rPr>
              <a:t>أنواع التحليل المالي </a:t>
            </a:r>
            <a:endParaRPr lang="en-US" sz="3200" dirty="0">
              <a:ea typeface="Calibri"/>
              <a:cs typeface="Arial"/>
            </a:endParaRPr>
          </a:p>
          <a:p>
            <a:pPr marL="342900" lvl="0" indent="-342900" algn="r" rtl="1">
              <a:lnSpc>
                <a:spcPct val="115000"/>
              </a:lnSpc>
              <a:spcAft>
                <a:spcPts val="0"/>
              </a:spcAft>
              <a:buClr>
                <a:srgbClr val="C00000"/>
              </a:buClr>
              <a:buFont typeface="Symbol"/>
              <a:buChar char=""/>
            </a:pPr>
            <a:r>
              <a:rPr lang="ar-EG" sz="3200" b="1" dirty="0">
                <a:ea typeface="Calibri"/>
                <a:cs typeface="Adobe Arabic" pitchFamily="18" charset="-78"/>
              </a:rPr>
              <a:t>أهداف التخطيط المالي</a:t>
            </a:r>
            <a:endParaRPr lang="en-US" sz="3200" dirty="0">
              <a:ea typeface="Calibri"/>
              <a:cs typeface="Arial"/>
            </a:endParaRPr>
          </a:p>
          <a:p>
            <a:pPr marL="342900" lvl="0" indent="-342900" algn="r" rtl="1">
              <a:lnSpc>
                <a:spcPct val="115000"/>
              </a:lnSpc>
              <a:spcAft>
                <a:spcPts val="0"/>
              </a:spcAft>
              <a:buClr>
                <a:srgbClr val="C00000"/>
              </a:buClr>
              <a:buFont typeface="Symbol"/>
              <a:buChar char=""/>
            </a:pPr>
            <a:r>
              <a:rPr lang="ar-EG" sz="3200" b="1" dirty="0">
                <a:ea typeface="Calibri"/>
                <a:cs typeface="Adobe Arabic" pitchFamily="18" charset="-78"/>
              </a:rPr>
              <a:t>مراحل التخطيط المالي</a:t>
            </a:r>
            <a:endParaRPr lang="en-US" sz="3200" dirty="0">
              <a:ea typeface="Calibri"/>
              <a:cs typeface="Arial"/>
            </a:endParaRPr>
          </a:p>
          <a:p>
            <a:pPr marL="342900" lvl="0" indent="-342900" algn="r" rtl="1">
              <a:lnSpc>
                <a:spcPct val="115000"/>
              </a:lnSpc>
              <a:spcAft>
                <a:spcPts val="1000"/>
              </a:spcAft>
              <a:buClr>
                <a:srgbClr val="C00000"/>
              </a:buClr>
              <a:buFont typeface="Symbol"/>
              <a:buChar char=""/>
            </a:pPr>
            <a:r>
              <a:rPr lang="ar-EG" sz="3200" b="1" dirty="0">
                <a:ea typeface="Calibri"/>
                <a:cs typeface="Adobe Arabic" pitchFamily="18" charset="-78"/>
              </a:rPr>
              <a:t>مبادئ التخطيط المالي</a:t>
            </a:r>
            <a:endParaRPr lang="en-US" sz="3200" dirty="0">
              <a:ea typeface="Calibri"/>
              <a:cs typeface="Arial"/>
            </a:endParaRPr>
          </a:p>
        </p:txBody>
      </p:sp>
      <p:pic>
        <p:nvPicPr>
          <p:cNvPr id="2" name="Picture 1"/>
          <p:cNvPicPr>
            <a:picLocks noChangeAspect="1"/>
          </p:cNvPicPr>
          <p:nvPr/>
        </p:nvPicPr>
        <p:blipFill rotWithShape="1">
          <a:blip r:embed="rId2" cstate="print">
            <a:extLst>
              <a:ext uri="{BEBA8EAE-BF5A-486C-A8C5-ECC9F3942E4B}">
                <a14:imgProps xmlns:a14="http://schemas.microsoft.com/office/drawing/2010/main">
                  <a14:imgLayer r:embed="rId3">
                    <a14:imgEffect>
                      <a14:backgroundRemoval t="10000" b="86556" l="6556" r="93667">
                        <a14:foregroundMark x1="82778" y1="36667" x2="80333" y2="60889"/>
                        <a14:foregroundMark x1="71667" y1="18889" x2="65667" y2="30556"/>
                        <a14:foregroundMark x1="66778" y1="18556" x2="63000" y2="22000"/>
                        <a14:foregroundMark x1="77667" y1="36889" x2="74778" y2="58889"/>
                        <a14:backgroundMark x1="48000" y1="31889" x2="48000" y2="31889"/>
                        <a14:backgroundMark x1="41333" y1="62000" x2="41333" y2="62000"/>
                        <a14:backgroundMark x1="29111" y1="70556" x2="29111" y2="70556"/>
                        <a14:backgroundMark x1="30778" y1="23889" x2="30778" y2="23889"/>
                      </a14:backgroundRemoval>
                    </a14:imgEffect>
                  </a14:imgLayer>
                </a14:imgProps>
              </a:ext>
              <a:ext uri="{28A0092B-C50C-407E-A947-70E740481C1C}">
                <a14:useLocalDpi xmlns:a14="http://schemas.microsoft.com/office/drawing/2010/main" val="0"/>
              </a:ext>
            </a:extLst>
          </a:blip>
          <a:srcRect l="7779" t="12558" r="7873" b="11246"/>
          <a:stretch/>
        </p:blipFill>
        <p:spPr>
          <a:xfrm>
            <a:off x="1432931" y="3228853"/>
            <a:ext cx="3291469" cy="2714747"/>
          </a:xfrm>
          <a:prstGeom prst="rect">
            <a:avLst/>
          </a:prstGeom>
        </p:spPr>
      </p:pic>
      <p:sp>
        <p:nvSpPr>
          <p:cNvPr id="3" name="Rectangle 2"/>
          <p:cNvSpPr/>
          <p:nvPr/>
        </p:nvSpPr>
        <p:spPr>
          <a:xfrm>
            <a:off x="7834529" y="552271"/>
            <a:ext cx="3385862" cy="1200329"/>
          </a:xfrm>
          <a:prstGeom prst="rect">
            <a:avLst/>
          </a:prstGeom>
        </p:spPr>
        <p:txBody>
          <a:bodyPr wrap="non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7200" b="1" i="0" u="none" strike="noStrike" kern="1200" cap="none" spc="0" normalizeH="0" baseline="0" noProof="0" dirty="0">
                <a:ln>
                  <a:noFill/>
                </a:ln>
                <a:solidFill>
                  <a:srgbClr val="366BB8"/>
                </a:solidFill>
                <a:effectLst/>
                <a:uLnTx/>
                <a:uFillTx/>
                <a:latin typeface="Adobe Arabic" pitchFamily="18" charset="-78"/>
                <a:ea typeface="+mn-ea"/>
                <a:cs typeface="Adobe Arabic" pitchFamily="18" charset="-78"/>
              </a:rPr>
              <a:t>الجلسة </a:t>
            </a:r>
            <a:r>
              <a:rPr kumimoji="0" lang="ar-EG" sz="7200" b="1" i="0" u="none" strike="noStrike" kern="1200" cap="none" spc="0" normalizeH="0" baseline="0" noProof="0" dirty="0" smtClean="0">
                <a:ln>
                  <a:noFill/>
                </a:ln>
                <a:solidFill>
                  <a:srgbClr val="366BB8"/>
                </a:solidFill>
                <a:effectLst/>
                <a:uLnTx/>
                <a:uFillTx/>
                <a:latin typeface="Adobe Arabic" pitchFamily="18" charset="-78"/>
                <a:ea typeface="+mn-ea"/>
                <a:cs typeface="Adobe Arabic" pitchFamily="18" charset="-78"/>
              </a:rPr>
              <a:t>الأولى</a:t>
            </a:r>
            <a:endParaRPr kumimoji="0" lang="ar-EG" sz="7200" b="1" i="0" u="none" strike="noStrike" kern="1200" cap="none" spc="0" normalizeH="0" baseline="0" noProof="0" dirty="0">
              <a:ln>
                <a:noFill/>
              </a:ln>
              <a:solidFill>
                <a:srgbClr val="366BB8"/>
              </a:solidFill>
              <a:effectLst/>
              <a:uLnTx/>
              <a:uFillTx/>
              <a:latin typeface="Adobe Arabic" pitchFamily="18" charset="-78"/>
              <a:ea typeface="+mn-ea"/>
              <a:cs typeface="Adobe Arabic" pitchFamily="18" charset="-78"/>
            </a:endParaRPr>
          </a:p>
        </p:txBody>
      </p:sp>
      <p:sp>
        <p:nvSpPr>
          <p:cNvPr id="7" name="مستطيل 2"/>
          <p:cNvSpPr/>
          <p:nvPr/>
        </p:nvSpPr>
        <p:spPr>
          <a:xfrm>
            <a:off x="61331" y="655320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4"/>
              </a:rPr>
              <a:t>www.dawliatraining.com</a:t>
            </a:r>
            <a:endParaRPr lang="en-US" sz="1100">
              <a:effectLst/>
              <a:ea typeface="Calibri"/>
              <a:cs typeface="Arial"/>
            </a:endParaRPr>
          </a:p>
        </p:txBody>
      </p:sp>
      <p:sp>
        <p:nvSpPr>
          <p:cNvPr id="8" name="Half Frame 7"/>
          <p:cNvSpPr/>
          <p:nvPr/>
        </p:nvSpPr>
        <p:spPr>
          <a:xfrm>
            <a:off x="0" y="0"/>
            <a:ext cx="7745361" cy="2192731"/>
          </a:xfrm>
          <a:prstGeom prst="halfFrame">
            <a:avLst/>
          </a:prstGeom>
          <a:solidFill>
            <a:srgbClr val="4F81BD"/>
          </a:solidFill>
          <a:ln w="25400" cap="flat" cmpd="sng" algn="ctr">
            <a:solidFill>
              <a:srgbClr val="4F81BD">
                <a:shade val="50000"/>
              </a:srgbClr>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9" name="مستطيل 2"/>
          <p:cNvSpPr/>
          <p:nvPr/>
        </p:nvSpPr>
        <p:spPr>
          <a:xfrm>
            <a:off x="0" y="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4"/>
              </a:rPr>
              <a:t>www.dawliatraining.com</a:t>
            </a:r>
            <a:endParaRPr lang="en-US" sz="1100" dirty="0">
              <a:effectLst/>
              <a:ea typeface="Calibri"/>
              <a:cs typeface="Arial"/>
            </a:endParaRPr>
          </a:p>
        </p:txBody>
      </p:sp>
      <p:pic>
        <p:nvPicPr>
          <p:cNvPr id="10"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6400800"/>
            <a:ext cx="12192000"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46384104"/>
      </p:ext>
    </p:extLst>
  </p:cSld>
  <p:clrMapOvr>
    <a:masterClrMapping/>
  </p:clrMapOvr>
  <p:transition spd="slow">
    <p:randomBar dir="vert"/>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مستطيل 2"/>
          <p:cNvSpPr/>
          <p:nvPr/>
        </p:nvSpPr>
        <p:spPr>
          <a:xfrm>
            <a:off x="152400" y="655320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4"/>
              </a:rPr>
              <a:t>www.dawliatraining.com</a:t>
            </a:r>
            <a:endParaRPr lang="en-US" sz="1100">
              <a:effectLst/>
              <a:ea typeface="Calibri"/>
              <a:cs typeface="Arial"/>
            </a:endParaRPr>
          </a:p>
        </p:txBody>
      </p:sp>
    </p:spTree>
    <p:extLst>
      <p:ext uri="{BB962C8B-B14F-4D97-AF65-F5344CB8AC3E}">
        <p14:creationId xmlns:p14="http://schemas.microsoft.com/office/powerpoint/2010/main" val="1354136583"/>
      </p:ext>
    </p:extLst>
  </p:cSld>
  <p:clrMapOvr>
    <a:masterClrMapping/>
  </p:clrMapOvr>
  <p:transition spd="slow">
    <p:randomBar dir="vert"/>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p:cNvSpPr txBox="1">
            <a:spLocks noChangeArrowheads="1"/>
          </p:cNvSpPr>
          <p:nvPr/>
        </p:nvSpPr>
        <p:spPr bwMode="auto">
          <a:xfrm>
            <a:off x="4000500" y="1752600"/>
            <a:ext cx="7543800" cy="2819400"/>
          </a:xfrm>
          <a:prstGeom prst="rect">
            <a:avLst/>
          </a:prstGeom>
          <a:noFill/>
          <a:ln w="9525">
            <a:noFill/>
            <a:miter lim="800000"/>
            <a:headEnd/>
            <a:tailEnd/>
          </a:ln>
        </p:spPr>
        <p:txBody>
          <a:bodyPr rot="0" vert="horz" wrap="square" lIns="91440" tIns="45720" rIns="91440" bIns="45720" anchor="t" anchorCtr="0">
            <a:noAutofit/>
          </a:bodyPr>
          <a:lstStyle/>
          <a:p>
            <a:pPr algn="ctr" rtl="1">
              <a:lnSpc>
                <a:spcPct val="107000"/>
              </a:lnSpc>
              <a:spcAft>
                <a:spcPts val="800"/>
              </a:spcAft>
              <a:tabLst>
                <a:tab pos="2174240" algn="l"/>
                <a:tab pos="3236595" algn="ctr"/>
              </a:tabLst>
            </a:pPr>
            <a:r>
              <a:rPr lang="ar-EG" sz="3600" b="1" dirty="0">
                <a:solidFill>
                  <a:srgbClr val="A50021"/>
                </a:solidFill>
                <a:latin typeface="Adobe Arabic" pitchFamily="18" charset="-78"/>
                <a:ea typeface="Times New Roman"/>
                <a:cs typeface="Adobe Arabic" pitchFamily="18" charset="-78"/>
                <a:hlinkClick r:id="rId3"/>
              </a:rPr>
              <a:t>نشاط </a:t>
            </a:r>
            <a:r>
              <a:rPr lang="ar-EG" sz="3600" b="1" dirty="0" smtClean="0">
                <a:solidFill>
                  <a:srgbClr val="A50021"/>
                </a:solidFill>
                <a:latin typeface="Adobe Arabic" pitchFamily="18" charset="-78"/>
                <a:ea typeface="Times New Roman"/>
                <a:cs typeface="Adobe Arabic" pitchFamily="18" charset="-78"/>
                <a:hlinkClick r:id="rId3"/>
              </a:rPr>
              <a:t>-</a:t>
            </a:r>
            <a:r>
              <a:rPr lang="en-US" sz="3600" b="1" dirty="0" smtClean="0">
                <a:solidFill>
                  <a:srgbClr val="A50021"/>
                </a:solidFill>
                <a:latin typeface="Adobe Arabic" pitchFamily="18" charset="-78"/>
                <a:ea typeface="Times New Roman"/>
                <a:cs typeface="Adobe Arabic" pitchFamily="18" charset="-78"/>
                <a:hlinkClick r:id="rId3"/>
              </a:rPr>
              <a:t>2</a:t>
            </a:r>
            <a:endParaRPr lang="en-US" sz="3600" b="1" dirty="0">
              <a:solidFill>
                <a:prstClr val="black"/>
              </a:solidFill>
              <a:latin typeface="Adobe Arabic" pitchFamily="18" charset="-78"/>
              <a:ea typeface="Calibri"/>
              <a:cs typeface="Adobe Arabic" pitchFamily="18" charset="-78"/>
            </a:endParaRPr>
          </a:p>
          <a:p>
            <a:pPr lvl="0" algn="ctr" rtl="1">
              <a:lnSpc>
                <a:spcPct val="107000"/>
              </a:lnSpc>
              <a:spcAft>
                <a:spcPts val="800"/>
              </a:spcAft>
            </a:pPr>
            <a:r>
              <a:rPr lang="ar-EG" sz="3200" b="1" dirty="0">
                <a:latin typeface="Adobe Arabic" pitchFamily="18" charset="-78"/>
                <a:ea typeface="Times New Roman"/>
                <a:cs typeface="Adobe Arabic" pitchFamily="18" charset="-78"/>
              </a:rPr>
              <a:t>عزيزي المتدرب: </a:t>
            </a:r>
            <a:endParaRPr lang="ar-JO" sz="3200" b="1" dirty="0" smtClean="0">
              <a:latin typeface="Adobe Arabic" pitchFamily="18" charset="-78"/>
              <a:ea typeface="Times New Roman"/>
              <a:cs typeface="Adobe Arabic" pitchFamily="18" charset="-78"/>
            </a:endParaRPr>
          </a:p>
          <a:p>
            <a:pPr lvl="0" algn="ctr" rtl="1">
              <a:lnSpc>
                <a:spcPct val="107000"/>
              </a:lnSpc>
              <a:spcAft>
                <a:spcPts val="800"/>
              </a:spcAft>
            </a:pPr>
            <a:r>
              <a:rPr lang="ar-JO" sz="3200" b="1" dirty="0" smtClean="0">
                <a:latin typeface="Adobe Arabic" pitchFamily="18" charset="-78"/>
                <a:ea typeface="Times New Roman"/>
                <a:cs typeface="Adobe Arabic" pitchFamily="18" charset="-78"/>
              </a:rPr>
              <a:t>أ</a:t>
            </a:r>
            <a:r>
              <a:rPr lang="ar-EG" sz="3200" b="1" dirty="0" smtClean="0">
                <a:latin typeface="Adobe Arabic" pitchFamily="18" charset="-78"/>
                <a:ea typeface="Times New Roman"/>
                <a:cs typeface="Adobe Arabic" pitchFamily="18" charset="-78"/>
              </a:rPr>
              <a:t>ذكر </a:t>
            </a:r>
            <a:r>
              <a:rPr lang="ar-EG" sz="3200" b="1" dirty="0">
                <a:latin typeface="Adobe Arabic" pitchFamily="18" charset="-78"/>
                <a:ea typeface="Times New Roman"/>
                <a:cs typeface="Adobe Arabic" pitchFamily="18" charset="-78"/>
              </a:rPr>
              <a:t>مما تم شرحه تكلم عن أساسيات التخطيط المالي؟</a:t>
            </a:r>
            <a:r>
              <a:rPr lang="en-US" sz="1100" dirty="0">
                <a:ea typeface="Calibri"/>
                <a:cs typeface="Arial"/>
              </a:rPr>
              <a:t> </a:t>
            </a:r>
          </a:p>
        </p:txBody>
      </p:sp>
      <p:sp>
        <p:nvSpPr>
          <p:cNvPr id="5" name="Half Frame 4"/>
          <p:cNvSpPr/>
          <p:nvPr/>
        </p:nvSpPr>
        <p:spPr>
          <a:xfrm>
            <a:off x="0" y="17068"/>
            <a:ext cx="7745361" cy="2192731"/>
          </a:xfrm>
          <a:prstGeom prst="halfFrame">
            <a:avLst/>
          </a:prstGeom>
          <a:solidFill>
            <a:srgbClr val="4F81BD"/>
          </a:solidFill>
          <a:ln w="25400" cap="flat" cmpd="sng" algn="ctr">
            <a:solidFill>
              <a:srgbClr val="4F81BD">
                <a:shade val="50000"/>
              </a:srgbClr>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pic>
        <p:nvPicPr>
          <p:cNvPr id="3" name="Picture 2"/>
          <p:cNvPicPr>
            <a:picLocks noChangeAspect="1"/>
          </p:cNvPicPr>
          <p:nvPr/>
        </p:nvPicPr>
        <p:blipFill>
          <a:blip r:embed="rId4"/>
          <a:stretch>
            <a:fillRect/>
          </a:stretch>
        </p:blipFill>
        <p:spPr>
          <a:xfrm>
            <a:off x="609600" y="1982337"/>
            <a:ext cx="4343400" cy="4343400"/>
          </a:xfrm>
          <a:prstGeom prst="rect">
            <a:avLst/>
          </a:prstGeom>
        </p:spPr>
      </p:pic>
      <p:sp>
        <p:nvSpPr>
          <p:cNvPr id="6" name="مستطيل 2"/>
          <p:cNvSpPr/>
          <p:nvPr/>
        </p:nvSpPr>
        <p:spPr>
          <a:xfrm>
            <a:off x="27039" y="66992"/>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3"/>
              </a:rPr>
              <a:t>www.dawliatraining.com</a:t>
            </a:r>
            <a:endParaRPr lang="en-US" sz="1100">
              <a:effectLst/>
              <a:ea typeface="Calibri"/>
              <a:cs typeface="Arial"/>
            </a:endParaRPr>
          </a:p>
        </p:txBody>
      </p:sp>
      <p:pic>
        <p:nvPicPr>
          <p:cNvPr id="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6400800"/>
            <a:ext cx="12192000"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2"/>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649" y="6328012"/>
            <a:ext cx="12252960" cy="66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790310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a:spLocks noChangeArrowheads="1"/>
          </p:cNvSpPr>
          <p:nvPr/>
        </p:nvSpPr>
        <p:spPr bwMode="auto">
          <a:xfrm>
            <a:off x="10483270" y="4393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r" rtl="1"/>
            <a:endParaRPr lang="ar-EG">
              <a:solidFill>
                <a:prstClr val="black"/>
              </a:solidFill>
            </a:endParaRPr>
          </a:p>
        </p:txBody>
      </p:sp>
      <p:sp>
        <p:nvSpPr>
          <p:cNvPr id="4" name="Rectangle 5"/>
          <p:cNvSpPr>
            <a:spLocks noChangeArrowheads="1"/>
          </p:cNvSpPr>
          <p:nvPr/>
        </p:nvSpPr>
        <p:spPr bwMode="auto">
          <a:xfrm>
            <a:off x="10483270" y="27253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r" rtl="1" fontAlgn="base">
              <a:spcBef>
                <a:spcPct val="0"/>
              </a:spcBef>
              <a:spcAft>
                <a:spcPct val="0"/>
              </a:spcAft>
            </a:pPr>
            <a:endParaRPr lang="ar-EG">
              <a:solidFill>
                <a:prstClr val="black"/>
              </a:solidFill>
              <a:latin typeface="Arial" pitchFamily="34" charset="0"/>
            </a:endParaRPr>
          </a:p>
        </p:txBody>
      </p:sp>
      <p:sp>
        <p:nvSpPr>
          <p:cNvPr id="6" name="Rectangle 5"/>
          <p:cNvSpPr/>
          <p:nvPr/>
        </p:nvSpPr>
        <p:spPr>
          <a:xfrm>
            <a:off x="3144253" y="1600200"/>
            <a:ext cx="8905558" cy="2124428"/>
          </a:xfrm>
          <a:prstGeom prst="rect">
            <a:avLst/>
          </a:prstGeom>
        </p:spPr>
        <p:txBody>
          <a:bodyPr wrap="square">
            <a:spAutoFit/>
          </a:bodyPr>
          <a:lstStyle/>
          <a:p>
            <a:pPr algn="ctr" rtl="1">
              <a:lnSpc>
                <a:spcPct val="106000"/>
              </a:lnSpc>
              <a:spcAft>
                <a:spcPts val="800"/>
              </a:spcAft>
              <a:tabLst>
                <a:tab pos="2174240" algn="l"/>
                <a:tab pos="3236595" algn="ctr"/>
              </a:tabLst>
            </a:pPr>
            <a:r>
              <a:rPr lang="ar-EG" sz="4000" b="1" u="sng" dirty="0">
                <a:solidFill>
                  <a:srgbClr val="366BB8"/>
                </a:solidFill>
                <a:latin typeface="Adobe Arabic" pitchFamily="18" charset="-78"/>
                <a:ea typeface="Times New Roman"/>
                <a:cs typeface="Adobe Arabic" pitchFamily="18" charset="-78"/>
                <a:hlinkClick r:id="rId3"/>
              </a:rPr>
              <a:t>نشاط -1-</a:t>
            </a:r>
            <a:endParaRPr lang="en-US" sz="4000" u="sng" dirty="0">
              <a:solidFill>
                <a:srgbClr val="366BB8"/>
              </a:solidFill>
              <a:latin typeface="Adobe Arabic" pitchFamily="18" charset="-78"/>
              <a:ea typeface="Calibri"/>
              <a:cs typeface="Adobe Arabic" pitchFamily="18" charset="-78"/>
            </a:endParaRPr>
          </a:p>
          <a:p>
            <a:pPr algn="ctr" rtl="1">
              <a:lnSpc>
                <a:spcPct val="106000"/>
              </a:lnSpc>
              <a:spcAft>
                <a:spcPts val="800"/>
              </a:spcAft>
            </a:pPr>
            <a:r>
              <a:rPr lang="ar-EG" sz="3600" b="1" dirty="0">
                <a:solidFill>
                  <a:srgbClr val="C00000"/>
                </a:solidFill>
                <a:latin typeface="Adobe Arabic" pitchFamily="18" charset="-78"/>
                <a:ea typeface="Calibri"/>
                <a:cs typeface="Adobe Arabic" pitchFamily="18" charset="-78"/>
              </a:rPr>
              <a:t>عزيزي المتدرب</a:t>
            </a:r>
            <a:r>
              <a:rPr lang="ar-EG" sz="3600" b="1" dirty="0" smtClean="0">
                <a:solidFill>
                  <a:srgbClr val="C00000"/>
                </a:solidFill>
                <a:latin typeface="Adobe Arabic" pitchFamily="18" charset="-78"/>
                <a:ea typeface="Calibri"/>
                <a:cs typeface="Adobe Arabic" pitchFamily="18" charset="-78"/>
              </a:rPr>
              <a:t>:</a:t>
            </a:r>
            <a:endParaRPr lang="ar-JO" sz="3600" b="1" dirty="0" smtClean="0">
              <a:solidFill>
                <a:srgbClr val="C00000"/>
              </a:solidFill>
              <a:latin typeface="Adobe Arabic" pitchFamily="18" charset="-78"/>
              <a:ea typeface="Calibri"/>
              <a:cs typeface="Adobe Arabic" pitchFamily="18" charset="-78"/>
            </a:endParaRPr>
          </a:p>
          <a:p>
            <a:pPr algn="ctr" rtl="1">
              <a:lnSpc>
                <a:spcPct val="106000"/>
              </a:lnSpc>
              <a:spcAft>
                <a:spcPts val="800"/>
              </a:spcAft>
            </a:pPr>
            <a:r>
              <a:rPr lang="ar-EG" sz="3600" b="1" dirty="0" smtClean="0">
                <a:solidFill>
                  <a:srgbClr val="000000"/>
                </a:solidFill>
                <a:latin typeface="Adobe Arabic" pitchFamily="18" charset="-78"/>
                <a:ea typeface="Calibri"/>
                <a:cs typeface="Adobe Arabic" pitchFamily="18" charset="-78"/>
              </a:rPr>
              <a:t> </a:t>
            </a:r>
            <a:r>
              <a:rPr lang="ar-JO" sz="3600" b="1" dirty="0" smtClean="0">
                <a:solidFill>
                  <a:srgbClr val="000000"/>
                </a:solidFill>
                <a:latin typeface="Adobe Arabic" pitchFamily="18" charset="-78"/>
                <a:ea typeface="Calibri"/>
                <a:cs typeface="Adobe Arabic" pitchFamily="18" charset="-78"/>
              </a:rPr>
              <a:t>أ</a:t>
            </a:r>
            <a:r>
              <a:rPr lang="ar-EG" sz="3600" b="1" dirty="0" smtClean="0">
                <a:solidFill>
                  <a:srgbClr val="000000"/>
                </a:solidFill>
                <a:latin typeface="Adobe Arabic" pitchFamily="18" charset="-78"/>
                <a:ea typeface="Calibri"/>
                <a:cs typeface="Adobe Arabic" pitchFamily="18" charset="-78"/>
              </a:rPr>
              <a:t>ذكر </a:t>
            </a:r>
            <a:r>
              <a:rPr lang="ar-EG" sz="3600" b="1" dirty="0">
                <a:solidFill>
                  <a:srgbClr val="000000"/>
                </a:solidFill>
                <a:latin typeface="Adobe Arabic" pitchFamily="18" charset="-78"/>
                <a:ea typeface="Calibri"/>
                <a:cs typeface="Adobe Arabic" pitchFamily="18" charset="-78"/>
              </a:rPr>
              <a:t>ماتعرفه </a:t>
            </a:r>
            <a:r>
              <a:rPr lang="ar-EG" sz="3600" b="1" dirty="0" smtClean="0">
                <a:solidFill>
                  <a:srgbClr val="000000"/>
                </a:solidFill>
                <a:latin typeface="Adobe Arabic" pitchFamily="18" charset="-78"/>
                <a:ea typeface="Calibri"/>
                <a:cs typeface="Adobe Arabic" pitchFamily="18" charset="-78"/>
              </a:rPr>
              <a:t>عن مراحل </a:t>
            </a:r>
            <a:r>
              <a:rPr lang="ar-EG" sz="3600" b="1" dirty="0">
                <a:solidFill>
                  <a:srgbClr val="000000"/>
                </a:solidFill>
                <a:latin typeface="Adobe Arabic" pitchFamily="18" charset="-78"/>
                <a:ea typeface="Calibri"/>
                <a:cs typeface="Adobe Arabic" pitchFamily="18" charset="-78"/>
              </a:rPr>
              <a:t>التخطيط المالي؟</a:t>
            </a:r>
            <a:endParaRPr lang="en-US" sz="2400" dirty="0">
              <a:solidFill>
                <a:prstClr val="black"/>
              </a:solidFill>
              <a:latin typeface="Adobe Arabic" pitchFamily="18" charset="-78"/>
              <a:ea typeface="Calibri"/>
              <a:cs typeface="Adobe Arabic" pitchFamily="18" charset="-78"/>
            </a:endParaRPr>
          </a:p>
        </p:txBody>
      </p:sp>
      <p:sp>
        <p:nvSpPr>
          <p:cNvPr id="5" name="Half Frame 4"/>
          <p:cNvSpPr/>
          <p:nvPr/>
        </p:nvSpPr>
        <p:spPr>
          <a:xfrm>
            <a:off x="0" y="0"/>
            <a:ext cx="7745361" cy="2192731"/>
          </a:xfrm>
          <a:prstGeom prst="halfFrame">
            <a:avLst/>
          </a:prstGeom>
          <a:solidFill>
            <a:srgbClr val="4F81BD"/>
          </a:solidFill>
          <a:ln w="25400" cap="flat" cmpd="sng" algn="ctr">
            <a:solidFill>
              <a:srgbClr val="4F81BD">
                <a:shade val="50000"/>
              </a:srgbClr>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pic>
        <p:nvPicPr>
          <p:cNvPr id="3" name="Picture 2"/>
          <p:cNvPicPr>
            <a:picLocks noChangeAspect="1"/>
          </p:cNvPicPr>
          <p:nvPr/>
        </p:nvPicPr>
        <p:blipFill>
          <a:blip r:embed="rId4"/>
          <a:stretch>
            <a:fillRect/>
          </a:stretch>
        </p:blipFill>
        <p:spPr>
          <a:xfrm>
            <a:off x="1447800" y="2221831"/>
            <a:ext cx="4343400" cy="4343400"/>
          </a:xfrm>
          <a:prstGeom prst="rect">
            <a:avLst/>
          </a:prstGeom>
        </p:spPr>
      </p:pic>
      <p:sp>
        <p:nvSpPr>
          <p:cNvPr id="7" name="مستطيل 2"/>
          <p:cNvSpPr/>
          <p:nvPr/>
        </p:nvSpPr>
        <p:spPr>
          <a:xfrm>
            <a:off x="0" y="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3"/>
              </a:rPr>
              <a:t>www.dawliatraining.com</a:t>
            </a:r>
            <a:endParaRPr lang="en-US" sz="1100" dirty="0">
              <a:effectLst/>
              <a:ea typeface="Calibri"/>
              <a:cs typeface="Arial"/>
            </a:endParaRPr>
          </a:p>
        </p:txBody>
      </p:sp>
      <p:pic>
        <p:nvPicPr>
          <p:cNvPr id="8"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6400800"/>
            <a:ext cx="12192000"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2"/>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649" y="6328012"/>
            <a:ext cx="12252960" cy="66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8379717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مستطيل 2"/>
          <p:cNvSpPr/>
          <p:nvPr/>
        </p:nvSpPr>
        <p:spPr>
          <a:xfrm>
            <a:off x="0" y="655320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3"/>
              </a:rPr>
              <a:t>www.dawliatraining.com</a:t>
            </a:r>
            <a:endParaRPr lang="en-US" sz="1100">
              <a:effectLst/>
              <a:ea typeface="Calibri"/>
              <a:cs typeface="Arial"/>
            </a:endParaRPr>
          </a:p>
        </p:txBody>
      </p:sp>
    </p:spTree>
    <p:extLst>
      <p:ext uri="{BB962C8B-B14F-4D97-AF65-F5344CB8AC3E}">
        <p14:creationId xmlns:p14="http://schemas.microsoft.com/office/powerpoint/2010/main" val="518139802"/>
      </p:ext>
    </p:extLst>
  </p:cSld>
  <p:clrMapOvr>
    <a:masterClrMapping/>
  </p:clrMapOvr>
  <p:transition spd="slow">
    <p:randomBar dir="vert"/>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Half Frame 4"/>
          <p:cNvSpPr/>
          <p:nvPr/>
        </p:nvSpPr>
        <p:spPr>
          <a:xfrm>
            <a:off x="0" y="17068"/>
            <a:ext cx="7745361" cy="2192731"/>
          </a:xfrm>
          <a:prstGeom prst="halfFrame">
            <a:avLst/>
          </a:prstGeom>
          <a:solidFill>
            <a:srgbClr val="4F81BD"/>
          </a:solidFill>
          <a:ln w="25400" cap="flat" cmpd="sng" algn="ctr">
            <a:solidFill>
              <a:srgbClr val="4F81BD">
                <a:shade val="50000"/>
              </a:srgbClr>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6" name="Rectangle 5"/>
          <p:cNvSpPr/>
          <p:nvPr/>
        </p:nvSpPr>
        <p:spPr>
          <a:xfrm>
            <a:off x="4876800" y="986589"/>
            <a:ext cx="6553200" cy="4239109"/>
          </a:xfrm>
          <a:prstGeom prst="rect">
            <a:avLst/>
          </a:prstGeom>
        </p:spPr>
        <p:txBody>
          <a:bodyPr wrap="square">
            <a:spAutoFit/>
          </a:bodyPr>
          <a:lstStyle/>
          <a:p>
            <a:pPr algn="just" rtl="1">
              <a:lnSpc>
                <a:spcPct val="115000"/>
              </a:lnSpc>
              <a:spcAft>
                <a:spcPts val="1000"/>
              </a:spcAft>
            </a:pPr>
            <a:r>
              <a:rPr lang="ar-EG" sz="3200" b="1" dirty="0">
                <a:solidFill>
                  <a:srgbClr val="C00000"/>
                </a:solidFill>
                <a:ea typeface="Calibri"/>
                <a:cs typeface="Adobe Arabic" pitchFamily="18" charset="-78"/>
                <a:hlinkClick r:id="rId2"/>
              </a:rPr>
              <a:t>تعريف التخطيط </a:t>
            </a:r>
            <a:r>
              <a:rPr lang="ar-EG" sz="3200" b="1" dirty="0" smtClean="0">
                <a:solidFill>
                  <a:srgbClr val="C00000"/>
                </a:solidFill>
                <a:ea typeface="Calibri"/>
                <a:cs typeface="Adobe Arabic" pitchFamily="18" charset="-78"/>
                <a:hlinkClick r:id="rId2"/>
              </a:rPr>
              <a:t>المالي</a:t>
            </a:r>
            <a:r>
              <a:rPr lang="ar-JO" sz="3200" b="1" dirty="0" smtClean="0">
                <a:solidFill>
                  <a:srgbClr val="C00000"/>
                </a:solidFill>
                <a:ea typeface="Calibri"/>
                <a:cs typeface="Adobe Arabic" pitchFamily="18" charset="-78"/>
                <a:hlinkClick r:id="rId2"/>
              </a:rPr>
              <a:t>:</a:t>
            </a:r>
            <a:endParaRPr lang="en-US" sz="3200" dirty="0">
              <a:ea typeface="Calibri"/>
              <a:cs typeface="Arial"/>
            </a:endParaRPr>
          </a:p>
          <a:p>
            <a:pPr algn="just" rtl="1">
              <a:spcAft>
                <a:spcPts val="1000"/>
              </a:spcAft>
            </a:pPr>
            <a:r>
              <a:rPr lang="ar-EG" sz="2400" b="1" dirty="0">
                <a:ea typeface="Calibri"/>
                <a:cs typeface="Adobe Arabic" pitchFamily="18" charset="-78"/>
              </a:rPr>
              <a:t>التخطيط الماليّ (بالإنجليزيّة: </a:t>
            </a:r>
            <a:r>
              <a:rPr lang="en-US" sz="2400" b="1" dirty="0">
                <a:ea typeface="Calibri"/>
                <a:cs typeface="Adobe Arabic" pitchFamily="18" charset="-78"/>
              </a:rPr>
              <a:t>Financial Planning</a:t>
            </a:r>
            <a:r>
              <a:rPr lang="ar-EG" sz="2400" b="1" dirty="0">
                <a:ea typeface="Calibri"/>
                <a:cs typeface="Adobe Arabic" pitchFamily="18" charset="-78"/>
              </a:rPr>
              <a:t>) هو التخطيط الذي يتمُّ تطبيقه لفترة طويلة الأجل؛ من أجل تحقيق الأرباح الماليّة المعتمدة على الحصول على عوائد أكبر من قيمة الأصول، مع زيادة في نمو الحصة السوقيّة الخاصة بها،ويُعرَّف التخطيط المالي بأنّه النشاط الذي يساهم في اتخاذ القرارات المرتبطة بطريقة إدارة الأفراد لحقوقهم الماليّة، ويشمل التخطيط المالي مجموعة من الجوانب، من أهمها إعداد الميزانيّة الماليّة، والتخطيط للضرائب، وتوفير المال وغيرها.</a:t>
            </a:r>
            <a:endParaRPr lang="en-US" sz="2400" dirty="0">
              <a:ea typeface="Calibri"/>
              <a:cs typeface="Arial"/>
            </a:endParaRPr>
          </a:p>
          <a:p>
            <a:pPr algn="just" rtl="1">
              <a:spcAft>
                <a:spcPts val="1000"/>
              </a:spcAft>
            </a:pPr>
            <a:r>
              <a:rPr lang="ar-EG" sz="2400" b="1" dirty="0">
                <a:ea typeface="Calibri"/>
                <a:cs typeface="Adobe Arabic" pitchFamily="18" charset="-78"/>
              </a:rPr>
              <a:t> من التعريفات الأخرى للتخطيط المالي هو إعداد برنامج يساعد على إدارة رؤوس الأموال، والشؤون الماليّة؛ من خلال ربطها بإعداد ميزانيّة ماليّة.</a:t>
            </a:r>
            <a:endParaRPr lang="en-US" sz="2400" dirty="0">
              <a:ea typeface="Calibri"/>
              <a:cs typeface="Arial"/>
            </a:endParaRP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2895600"/>
            <a:ext cx="3673929" cy="2667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مستطيل 2"/>
          <p:cNvSpPr/>
          <p:nvPr/>
        </p:nvSpPr>
        <p:spPr>
          <a:xfrm>
            <a:off x="0" y="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2"/>
              </a:rPr>
              <a:t>www.dawliatraining.com</a:t>
            </a:r>
            <a:endParaRPr lang="en-US" sz="1100">
              <a:effectLst/>
              <a:ea typeface="Calibri"/>
              <a:cs typeface="Arial"/>
            </a:endParaRPr>
          </a:p>
        </p:txBody>
      </p:sp>
      <p:pic>
        <p:nvPicPr>
          <p:cNvPr id="8"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400800"/>
            <a:ext cx="12192000"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649" y="6328012"/>
            <a:ext cx="12252960" cy="66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112692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Half Frame 4"/>
          <p:cNvSpPr/>
          <p:nvPr/>
        </p:nvSpPr>
        <p:spPr>
          <a:xfrm>
            <a:off x="0" y="17068"/>
            <a:ext cx="7745361" cy="2192731"/>
          </a:xfrm>
          <a:prstGeom prst="halfFrame">
            <a:avLst/>
          </a:prstGeom>
          <a:solidFill>
            <a:srgbClr val="4F81BD"/>
          </a:solidFill>
          <a:ln w="25400" cap="flat" cmpd="sng" algn="ctr">
            <a:solidFill>
              <a:srgbClr val="4F81BD">
                <a:shade val="50000"/>
              </a:srgbClr>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 name="Rectangle 1"/>
          <p:cNvSpPr/>
          <p:nvPr/>
        </p:nvSpPr>
        <p:spPr>
          <a:xfrm>
            <a:off x="5334000" y="914400"/>
            <a:ext cx="6553200" cy="5288627"/>
          </a:xfrm>
          <a:prstGeom prst="rect">
            <a:avLst/>
          </a:prstGeom>
        </p:spPr>
        <p:txBody>
          <a:bodyPr wrap="square">
            <a:spAutoFit/>
          </a:bodyPr>
          <a:lstStyle/>
          <a:p>
            <a:pPr algn="just" rtl="1">
              <a:spcAft>
                <a:spcPts val="1000"/>
              </a:spcAft>
            </a:pPr>
            <a:r>
              <a:rPr lang="ar-EG" sz="3200" b="1" dirty="0">
                <a:solidFill>
                  <a:srgbClr val="C00000"/>
                </a:solidFill>
                <a:ea typeface="Calibri"/>
                <a:cs typeface="Adobe Arabic" pitchFamily="18" charset="-78"/>
                <a:hlinkClick r:id="rId3"/>
              </a:rPr>
              <a:t>أنواع التحليل </a:t>
            </a:r>
            <a:r>
              <a:rPr lang="ar-EG" sz="3200" b="1" dirty="0" smtClean="0">
                <a:solidFill>
                  <a:srgbClr val="C00000"/>
                </a:solidFill>
                <a:ea typeface="Calibri"/>
                <a:cs typeface="Adobe Arabic" pitchFamily="18" charset="-78"/>
                <a:hlinkClick r:id="rId3"/>
              </a:rPr>
              <a:t>المالي</a:t>
            </a:r>
            <a:r>
              <a:rPr lang="ar-JO" sz="3200" b="1" dirty="0" smtClean="0">
                <a:solidFill>
                  <a:srgbClr val="C00000"/>
                </a:solidFill>
                <a:ea typeface="Calibri"/>
                <a:cs typeface="Adobe Arabic" pitchFamily="18" charset="-78"/>
                <a:hlinkClick r:id="rId3"/>
              </a:rPr>
              <a:t>:</a:t>
            </a:r>
            <a:r>
              <a:rPr lang="ar-EG" sz="3200" b="1" dirty="0" smtClean="0">
                <a:solidFill>
                  <a:srgbClr val="C00000"/>
                </a:solidFill>
                <a:ea typeface="Calibri"/>
                <a:cs typeface="Adobe Arabic" pitchFamily="18" charset="-78"/>
                <a:hlinkClick r:id="rId3"/>
              </a:rPr>
              <a:t> </a:t>
            </a:r>
            <a:endParaRPr lang="en-US" sz="3200" dirty="0">
              <a:ea typeface="Calibri"/>
              <a:cs typeface="Arial"/>
            </a:endParaRPr>
          </a:p>
          <a:p>
            <a:pPr algn="just" rtl="1">
              <a:spcAft>
                <a:spcPts val="1000"/>
              </a:spcAft>
            </a:pPr>
            <a:r>
              <a:rPr lang="ar-EG" sz="2400" b="1" dirty="0">
                <a:ea typeface="Calibri"/>
                <a:cs typeface="Adobe Arabic" pitchFamily="18" charset="-78"/>
              </a:rPr>
              <a:t>يقوم التحليل المالي على استخدام البيانات المالية الموجودة في الشركات من أجل تقييم أداء هذه الشركات بالإضافة إلى تقديم العديد من التوصيات من أجل المُساعدة على تحسينها مُستقبلًا، حيث يتم تحليل البيانات المالية التاريخية من أجل الحُصول على هذه التوقعات والاستفادة من استخدامات التحليل المالي وِفق العديد من أنواع التحليل المالي ، وفيما يأتي أنواع التحليل المالي الأكثر </a:t>
            </a:r>
            <a:r>
              <a:rPr lang="ar-EG" sz="2400" b="1" dirty="0" smtClean="0">
                <a:ea typeface="Calibri"/>
                <a:cs typeface="Adobe Arabic" pitchFamily="18" charset="-78"/>
              </a:rPr>
              <a:t>استخدامًا</a:t>
            </a:r>
            <a:r>
              <a:rPr lang="ar-JO" sz="2400" b="1" dirty="0" smtClean="0">
                <a:ea typeface="Calibri"/>
                <a:cs typeface="Adobe Arabic" pitchFamily="18" charset="-78"/>
              </a:rPr>
              <a:t>..</a:t>
            </a:r>
          </a:p>
          <a:p>
            <a:pPr algn="just" rtl="1">
              <a:spcAft>
                <a:spcPts val="1000"/>
              </a:spcAft>
            </a:pPr>
            <a:endParaRPr lang="en-US" sz="2400" dirty="0">
              <a:ea typeface="Calibri"/>
              <a:cs typeface="Arial"/>
            </a:endParaRPr>
          </a:p>
          <a:p>
            <a:pPr algn="just" rtl="1">
              <a:spcAft>
                <a:spcPts val="1000"/>
              </a:spcAft>
            </a:pPr>
            <a:r>
              <a:rPr lang="ar-EG" sz="2400" b="1" dirty="0">
                <a:solidFill>
                  <a:srgbClr val="0070C0"/>
                </a:solidFill>
                <a:ea typeface="Calibri"/>
                <a:cs typeface="Adobe Arabic" pitchFamily="18" charset="-78"/>
              </a:rPr>
              <a:t>التحليل المالي الرأسي </a:t>
            </a:r>
            <a:r>
              <a:rPr lang="en-US" sz="2400" b="1" dirty="0" smtClean="0">
                <a:solidFill>
                  <a:srgbClr val="0070C0"/>
                </a:solidFill>
                <a:ea typeface="Calibri"/>
                <a:cs typeface="Adobe Arabic" pitchFamily="18" charset="-78"/>
              </a:rPr>
              <a:t>Vertical </a:t>
            </a:r>
            <a:endParaRPr lang="ar-EG" sz="2400" b="1" dirty="0" smtClean="0">
              <a:solidFill>
                <a:srgbClr val="0070C0"/>
              </a:solidFill>
              <a:ea typeface="Calibri"/>
              <a:cs typeface="Adobe Arabic" pitchFamily="18" charset="-78"/>
            </a:endParaRPr>
          </a:p>
          <a:p>
            <a:pPr algn="just" rtl="1">
              <a:spcAft>
                <a:spcPts val="1000"/>
              </a:spcAft>
            </a:pPr>
            <a:r>
              <a:rPr lang="ar-EG" sz="2400" b="1" dirty="0" smtClean="0">
                <a:ea typeface="Calibri"/>
                <a:cs typeface="Adobe Arabic" pitchFamily="18" charset="-78"/>
              </a:rPr>
              <a:t>ومن </a:t>
            </a:r>
            <a:r>
              <a:rPr lang="ar-EG" sz="2400" b="1" dirty="0">
                <a:ea typeface="Calibri"/>
                <a:cs typeface="Adobe Arabic" pitchFamily="18" charset="-78"/>
              </a:rPr>
              <a:t>الأمثلة على التحليل المالي الرأسي لها ما يأتي:</a:t>
            </a:r>
            <a:endParaRPr lang="en-US" sz="2400" dirty="0">
              <a:ea typeface="Calibri"/>
              <a:cs typeface="Arial"/>
            </a:endParaRPr>
          </a:p>
          <a:p>
            <a:pPr marL="342900" lvl="0" indent="-342900" algn="just" rtl="1">
              <a:spcAft>
                <a:spcPts val="0"/>
              </a:spcAft>
              <a:buClr>
                <a:srgbClr val="C00000"/>
              </a:buClr>
              <a:buFont typeface="Symbol"/>
              <a:buChar char=""/>
            </a:pPr>
            <a:r>
              <a:rPr lang="ar-EG" sz="2400" b="1" dirty="0">
                <a:ea typeface="Calibri"/>
                <a:cs typeface="Adobe Arabic" pitchFamily="18" charset="-78"/>
              </a:rPr>
              <a:t>التحليل المالي الرأسي لبيان الدخل.</a:t>
            </a:r>
            <a:endParaRPr lang="en-US" sz="2400" dirty="0">
              <a:ea typeface="Calibri"/>
              <a:cs typeface="Arial"/>
            </a:endParaRPr>
          </a:p>
          <a:p>
            <a:pPr marL="342900" lvl="0" indent="-342900" algn="just" rtl="1">
              <a:spcAft>
                <a:spcPts val="0"/>
              </a:spcAft>
              <a:buClr>
                <a:srgbClr val="C00000"/>
              </a:buClr>
              <a:buFont typeface="Symbol"/>
              <a:buChar char=""/>
            </a:pPr>
            <a:r>
              <a:rPr lang="ar-EG" sz="2400" b="1" dirty="0">
                <a:ea typeface="Calibri"/>
                <a:cs typeface="Adobe Arabic" pitchFamily="18" charset="-78"/>
              </a:rPr>
              <a:t>التحليل المالي الرأسي لصافي المبيعات. </a:t>
            </a:r>
            <a:endParaRPr lang="en-US" sz="2400" dirty="0">
              <a:ea typeface="Calibri"/>
              <a:cs typeface="Arial"/>
            </a:endParaRPr>
          </a:p>
          <a:p>
            <a:pPr marL="342900" lvl="0" indent="-342900" algn="just" rtl="1">
              <a:spcAft>
                <a:spcPts val="1000"/>
              </a:spcAft>
              <a:buClr>
                <a:srgbClr val="C00000"/>
              </a:buClr>
              <a:buFont typeface="Symbol"/>
              <a:buChar char=""/>
            </a:pPr>
            <a:r>
              <a:rPr lang="ar-EG" sz="2400" b="1" dirty="0">
                <a:ea typeface="Calibri"/>
                <a:cs typeface="Adobe Arabic" pitchFamily="18" charset="-78"/>
              </a:rPr>
              <a:t>التحليل المالي الرأسيللميزانية العمومية. </a:t>
            </a:r>
            <a:endParaRPr lang="en-US" sz="2400" dirty="0">
              <a:ea typeface="Calibri"/>
              <a:cs typeface="Arial"/>
            </a:endParaRPr>
          </a:p>
        </p:txBody>
      </p:sp>
      <p:pic>
        <p:nvPicPr>
          <p:cNvPr id="409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66800" y="3048000"/>
            <a:ext cx="3893279" cy="25908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مستطيل 2"/>
          <p:cNvSpPr/>
          <p:nvPr/>
        </p:nvSpPr>
        <p:spPr>
          <a:xfrm>
            <a:off x="0" y="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3"/>
              </a:rPr>
              <a:t>www.dawliatraining.com</a:t>
            </a:r>
            <a:endParaRPr lang="en-US" sz="1100">
              <a:effectLst/>
              <a:ea typeface="Calibri"/>
              <a:cs typeface="Arial"/>
            </a:endParaRPr>
          </a:p>
        </p:txBody>
      </p:sp>
      <p:pic>
        <p:nvPicPr>
          <p:cNvPr id="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6400800"/>
            <a:ext cx="12192000"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2"/>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649" y="6328012"/>
            <a:ext cx="12252960" cy="66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917411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Half Frame 4"/>
          <p:cNvSpPr/>
          <p:nvPr/>
        </p:nvSpPr>
        <p:spPr>
          <a:xfrm>
            <a:off x="0" y="17068"/>
            <a:ext cx="7745361" cy="2192731"/>
          </a:xfrm>
          <a:prstGeom prst="halfFrame">
            <a:avLst/>
          </a:prstGeom>
          <a:solidFill>
            <a:srgbClr val="4F81BD"/>
          </a:solidFill>
          <a:ln w="25400" cap="flat" cmpd="sng" algn="ctr">
            <a:solidFill>
              <a:srgbClr val="4F81BD">
                <a:shade val="50000"/>
              </a:srgbClr>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 name="Rectangle 1"/>
          <p:cNvSpPr/>
          <p:nvPr/>
        </p:nvSpPr>
        <p:spPr>
          <a:xfrm>
            <a:off x="5257800" y="1113433"/>
            <a:ext cx="6553200" cy="4873129"/>
          </a:xfrm>
          <a:prstGeom prst="rect">
            <a:avLst/>
          </a:prstGeom>
        </p:spPr>
        <p:txBody>
          <a:bodyPr wrap="square">
            <a:spAutoFit/>
          </a:bodyPr>
          <a:lstStyle/>
          <a:p>
            <a:pPr algn="just" rtl="1">
              <a:lnSpc>
                <a:spcPct val="150000"/>
              </a:lnSpc>
              <a:spcAft>
                <a:spcPts val="1000"/>
              </a:spcAft>
            </a:pPr>
            <a:r>
              <a:rPr lang="ar-EG" sz="2800" b="1" dirty="0">
                <a:solidFill>
                  <a:srgbClr val="0070C0"/>
                </a:solidFill>
                <a:latin typeface="Adobe Arabic" pitchFamily="18" charset="-78"/>
                <a:ea typeface="Calibri"/>
                <a:cs typeface="Adobe Arabic" pitchFamily="18" charset="-78"/>
                <a:hlinkClick r:id="rId3"/>
              </a:rPr>
              <a:t>التحليل المالي الأفقي </a:t>
            </a:r>
            <a:r>
              <a:rPr lang="en-US" sz="2800" b="1" dirty="0">
                <a:solidFill>
                  <a:srgbClr val="0070C0"/>
                </a:solidFill>
                <a:latin typeface="Adobe Arabic" pitchFamily="18" charset="-78"/>
                <a:ea typeface="Calibri"/>
                <a:cs typeface="Adobe Arabic" pitchFamily="18" charset="-78"/>
                <a:hlinkClick r:id="rId3"/>
              </a:rPr>
              <a:t>Horizontal</a:t>
            </a:r>
            <a:endParaRPr lang="en-US" sz="2800" dirty="0">
              <a:latin typeface="Adobe Arabic" pitchFamily="18" charset="-78"/>
              <a:ea typeface="Calibri"/>
              <a:cs typeface="Adobe Arabic" pitchFamily="18" charset="-78"/>
            </a:endParaRPr>
          </a:p>
          <a:p>
            <a:pPr algn="just" rtl="1">
              <a:lnSpc>
                <a:spcPct val="150000"/>
              </a:lnSpc>
              <a:spcAft>
                <a:spcPts val="1000"/>
              </a:spcAft>
            </a:pPr>
            <a:r>
              <a:rPr lang="ar-EG" sz="2200" b="1" dirty="0">
                <a:ea typeface="Calibri"/>
                <a:cs typeface="Adobe Arabic" pitchFamily="18" charset="-78"/>
              </a:rPr>
              <a:t> </a:t>
            </a:r>
            <a:r>
              <a:rPr lang="ar-EG" sz="2400" b="1" dirty="0">
                <a:ea typeface="Calibri"/>
                <a:cs typeface="Adobe Arabic" pitchFamily="18" charset="-78"/>
              </a:rPr>
              <a:t>يُستخدم التحليل المالي الأُفقي من أجل مُقارنة البيانات المالية لعدة سنوات ببعضها البعض من أجل تحديد مُعدل النُمو، كما يهدف التحليل المالي الأفقي إلى تحديد اتجاهات الشركة المُهمة بالإضافة إلى تحديد نُمو الشركات أو تراجعها ، ومن الأمثلة على استخدام التحليل المالي الأفقي:</a:t>
            </a:r>
            <a:endParaRPr lang="en-US" sz="2400" dirty="0">
              <a:ea typeface="Calibri"/>
              <a:cs typeface="Arial"/>
            </a:endParaRPr>
          </a:p>
          <a:p>
            <a:pPr marL="342900" lvl="0" indent="-342900" algn="just" rtl="1">
              <a:lnSpc>
                <a:spcPct val="150000"/>
              </a:lnSpc>
              <a:spcAft>
                <a:spcPts val="0"/>
              </a:spcAft>
              <a:buClr>
                <a:srgbClr val="C00000"/>
              </a:buClr>
              <a:buFont typeface="Symbol"/>
              <a:buChar char=""/>
            </a:pPr>
            <a:r>
              <a:rPr lang="ar-EG" sz="2400" b="1" dirty="0">
                <a:ea typeface="Calibri"/>
                <a:cs typeface="Adobe Arabic" pitchFamily="18" charset="-78"/>
              </a:rPr>
              <a:t>مُقارنة البيانات التاريخية كالنسب أو البُنود. </a:t>
            </a:r>
            <a:endParaRPr lang="en-US" sz="2400" dirty="0">
              <a:ea typeface="Calibri"/>
              <a:cs typeface="Arial"/>
            </a:endParaRPr>
          </a:p>
          <a:p>
            <a:pPr marL="342900" lvl="0" indent="-342900" algn="just" rtl="1">
              <a:lnSpc>
                <a:spcPct val="150000"/>
              </a:lnSpc>
              <a:spcAft>
                <a:spcPts val="1000"/>
              </a:spcAft>
              <a:buClr>
                <a:srgbClr val="C00000"/>
              </a:buClr>
              <a:buFont typeface="Symbol"/>
              <a:buChar char=""/>
            </a:pPr>
            <a:r>
              <a:rPr lang="ar-EG" sz="2400" b="1" dirty="0">
                <a:ea typeface="Calibri"/>
                <a:cs typeface="Adobe Arabic" pitchFamily="18" charset="-78"/>
              </a:rPr>
              <a:t>تحليل المقاييس الهامة مثل: هوامش الربح والعائد على حقوق الملكية ودوران المخزون من أجل معرفة المُشكلات الناشئة بالإضافة لتحديد نقاط القُوة. </a:t>
            </a:r>
            <a:endParaRPr lang="en-US" sz="2400" dirty="0">
              <a:ea typeface="Calibri"/>
              <a:cs typeface="Arial"/>
            </a:endParaRPr>
          </a:p>
        </p:txBody>
      </p:sp>
      <p:pic>
        <p:nvPicPr>
          <p:cNvPr id="512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5799" y="2590800"/>
            <a:ext cx="4173893" cy="276482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مستطيل 2"/>
          <p:cNvSpPr/>
          <p:nvPr/>
        </p:nvSpPr>
        <p:spPr>
          <a:xfrm>
            <a:off x="0" y="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3"/>
              </a:rPr>
              <a:t>www.dawliatraining.com</a:t>
            </a:r>
            <a:endParaRPr lang="en-US" sz="1100">
              <a:effectLst/>
              <a:ea typeface="Calibri"/>
              <a:cs typeface="Arial"/>
            </a:endParaRPr>
          </a:p>
        </p:txBody>
      </p:sp>
      <p:pic>
        <p:nvPicPr>
          <p:cNvPr id="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6400800"/>
            <a:ext cx="12192000"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2"/>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649" y="6328012"/>
            <a:ext cx="12252960" cy="66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42324096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Retrospect">
  <a:themeElements>
    <a:clrScheme name="Blue Green">
      <a:dk1>
        <a:sysClr val="windowText" lastClr="000000"/>
      </a:dk1>
      <a:lt1>
        <a:sysClr val="window" lastClr="FFFFFF"/>
      </a:lt1>
      <a:dk2>
        <a:srgbClr val="373545"/>
      </a:dk2>
      <a:lt2>
        <a:srgbClr val="CEDBE6"/>
      </a:lt2>
      <a:accent1>
        <a:srgbClr val="3494BA"/>
      </a:accent1>
      <a:accent2>
        <a:srgbClr val="58B6C0"/>
      </a:accent2>
      <a:accent3>
        <a:srgbClr val="75BDA7"/>
      </a:accent3>
      <a:accent4>
        <a:srgbClr val="7A8C8E"/>
      </a:accent4>
      <a:accent5>
        <a:srgbClr val="84ACB6"/>
      </a:accent5>
      <a:accent6>
        <a:srgbClr val="2683C6"/>
      </a:accent6>
      <a:hlink>
        <a:srgbClr val="6B9F25"/>
      </a:hlink>
      <a:folHlink>
        <a:srgbClr val="9F6715"/>
      </a:folHlink>
    </a:clrScheme>
    <a:fontScheme name="Retrospect">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xmlns="" name="Retrospect" id="{5F128B03-DCCA-4EEB-AB3B-CF2899314A46}" vid="{9CC26709-368C-4D72-9060-94E5B3FF3CD6}"/>
    </a:ext>
  </a:extLst>
</a:theme>
</file>

<file path=ppt/theme/theme4.xml><?xml version="1.0" encoding="utf-8"?>
<a:theme xmlns:a="http://schemas.openxmlformats.org/drawingml/2006/main" name="Theme47">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Theme47" id="{BD903360-3CE6-44C5-9DDB-772E643C58EC}" vid="{E03F424F-6F3C-48CC-A191-09050CEC1D73}"/>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730</TotalTime>
  <Words>3161</Words>
  <Application>Microsoft Office PowerPoint</Application>
  <PresentationFormat>Custom</PresentationFormat>
  <Paragraphs>406</Paragraphs>
  <Slides>41</Slides>
  <Notes>22</Notes>
  <HiddenSlides>0</HiddenSlides>
  <MMClips>0</MMClips>
  <ScaleCrop>false</ScaleCrop>
  <HeadingPairs>
    <vt:vector size="4" baseType="variant">
      <vt:variant>
        <vt:lpstr>Theme</vt:lpstr>
      </vt:variant>
      <vt:variant>
        <vt:i4>4</vt:i4>
      </vt:variant>
      <vt:variant>
        <vt:lpstr>Slide Titles</vt:lpstr>
      </vt:variant>
      <vt:variant>
        <vt:i4>41</vt:i4>
      </vt:variant>
    </vt:vector>
  </HeadingPairs>
  <TitlesOfParts>
    <vt:vector size="45" baseType="lpstr">
      <vt:lpstr>Office Theme</vt:lpstr>
      <vt:lpstr>1_Office Theme</vt:lpstr>
      <vt:lpstr>Retrospect</vt:lpstr>
      <vt:lpstr>Theme47</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icpt 1</dc:creator>
  <cp:lastModifiedBy>user</cp:lastModifiedBy>
  <cp:revision>91</cp:revision>
  <dcterms:created xsi:type="dcterms:W3CDTF">2006-08-16T00:00:00Z</dcterms:created>
  <dcterms:modified xsi:type="dcterms:W3CDTF">2024-10-27T07:03:46Z</dcterms:modified>
</cp:coreProperties>
</file>